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1"/>
  </p:notesMasterIdLst>
  <p:sldIdLst>
    <p:sldId id="258" r:id="rId2"/>
    <p:sldId id="364" r:id="rId3"/>
    <p:sldId id="305" r:id="rId4"/>
    <p:sldId id="299" r:id="rId5"/>
    <p:sldId id="259" r:id="rId6"/>
    <p:sldId id="260" r:id="rId7"/>
    <p:sldId id="377" r:id="rId8"/>
    <p:sldId id="261" r:id="rId9"/>
    <p:sldId id="335" r:id="rId10"/>
    <p:sldId id="378" r:id="rId11"/>
    <p:sldId id="379" r:id="rId12"/>
    <p:sldId id="342" r:id="rId13"/>
    <p:sldId id="343" r:id="rId14"/>
    <p:sldId id="349" r:id="rId15"/>
    <p:sldId id="362" r:id="rId16"/>
    <p:sldId id="363" r:id="rId17"/>
    <p:sldId id="350" r:id="rId18"/>
    <p:sldId id="360" r:id="rId19"/>
    <p:sldId id="345" r:id="rId20"/>
    <p:sldId id="263" r:id="rId21"/>
    <p:sldId id="265" r:id="rId22"/>
    <p:sldId id="346" r:id="rId23"/>
    <p:sldId id="297" r:id="rId24"/>
    <p:sldId id="336" r:id="rId25"/>
    <p:sldId id="337" r:id="rId26"/>
    <p:sldId id="338" r:id="rId27"/>
    <p:sldId id="339" r:id="rId28"/>
    <p:sldId id="352" r:id="rId29"/>
    <p:sldId id="340" r:id="rId30"/>
    <p:sldId id="341" r:id="rId31"/>
    <p:sldId id="351" r:id="rId32"/>
    <p:sldId id="268" r:id="rId33"/>
    <p:sldId id="370" r:id="rId34"/>
    <p:sldId id="371" r:id="rId35"/>
    <p:sldId id="354" r:id="rId36"/>
    <p:sldId id="355" r:id="rId37"/>
    <p:sldId id="356" r:id="rId38"/>
    <p:sldId id="277" r:id="rId39"/>
    <p:sldId id="278" r:id="rId40"/>
    <p:sldId id="279" r:id="rId41"/>
    <p:sldId id="280" r:id="rId42"/>
    <p:sldId id="281" r:id="rId43"/>
    <p:sldId id="282" r:id="rId44"/>
    <p:sldId id="372" r:id="rId45"/>
    <p:sldId id="290" r:id="rId46"/>
    <p:sldId id="359" r:id="rId47"/>
    <p:sldId id="373" r:id="rId48"/>
    <p:sldId id="376" r:id="rId49"/>
    <p:sldId id="286" r:id="rId50"/>
    <p:sldId id="320" r:id="rId51"/>
    <p:sldId id="369" r:id="rId52"/>
    <p:sldId id="353" r:id="rId53"/>
    <p:sldId id="367" r:id="rId54"/>
    <p:sldId id="295" r:id="rId55"/>
    <p:sldId id="310" r:id="rId56"/>
    <p:sldId id="324" r:id="rId57"/>
    <p:sldId id="357" r:id="rId58"/>
    <p:sldId id="365" r:id="rId59"/>
    <p:sldId id="368"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E9D4"/>
    <a:srgbClr val="FFCC99"/>
    <a:srgbClr val="FBF0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6" d="100"/>
          <a:sy n="66" d="100"/>
        </p:scale>
        <p:origin x="1286" y="5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C43BA0-CF80-40FB-97BD-003B80F1EB10}" type="datetimeFigureOut">
              <a:rPr lang="en-US" smtClean="0"/>
              <a:t>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741B09-9DB0-4BA2-A2DF-963EB4432A38}" type="slidenum">
              <a:rPr lang="en-US" smtClean="0"/>
              <a:t>‹#›</a:t>
            </a:fld>
            <a:endParaRPr lang="en-US"/>
          </a:p>
        </p:txBody>
      </p:sp>
    </p:spTree>
    <p:extLst>
      <p:ext uri="{BB962C8B-B14F-4D97-AF65-F5344CB8AC3E}">
        <p14:creationId xmlns:p14="http://schemas.microsoft.com/office/powerpoint/2010/main" val="3485905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r>
              <a:rPr lang="en-US" baseline="0" dirty="0" smtClean="0"/>
              <a:t>There are lots of interesting aspects to this technology, which I won’t be able to get </a:t>
            </a:r>
            <a:r>
              <a:rPr lang="en-US" baseline="0" dirty="0" smtClean="0"/>
              <a:t>to.</a:t>
            </a:r>
            <a:endParaRPr lang="en-US" dirty="0"/>
          </a:p>
        </p:txBody>
      </p:sp>
      <p:sp>
        <p:nvSpPr>
          <p:cNvPr id="4" name="Slide Number Placeholder 3"/>
          <p:cNvSpPr>
            <a:spLocks noGrp="1"/>
          </p:cNvSpPr>
          <p:nvPr>
            <p:ph type="sldNum" sz="quarter" idx="10"/>
          </p:nvPr>
        </p:nvSpPr>
        <p:spPr/>
        <p:txBody>
          <a:bodyPr/>
          <a:lstStyle/>
          <a:p>
            <a:fld id="{2BFA6D9E-47C3-4906-9FAC-873D2F4A90DA}" type="slidenum">
              <a:rPr lang="en-US" smtClean="0"/>
              <a:t>1</a:t>
            </a:fld>
            <a:endParaRPr lang="en-US"/>
          </a:p>
        </p:txBody>
      </p:sp>
    </p:spTree>
    <p:extLst>
      <p:ext uri="{BB962C8B-B14F-4D97-AF65-F5344CB8AC3E}">
        <p14:creationId xmlns:p14="http://schemas.microsoft.com/office/powerpoint/2010/main" val="1826760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a:t>
            </a:r>
            <a:r>
              <a:rPr lang="en-US" baseline="0" dirty="0" smtClean="0"/>
              <a:t> getting more evidence that acupuncture stimulation activates many different physiological pathways likened to tapping a spider web</a:t>
            </a:r>
          </a:p>
          <a:p>
            <a:r>
              <a:rPr lang="en-US" baseline="0" dirty="0" smtClean="0"/>
              <a:t>Can we use analysis to show these more subtle physiologic changes?  Taps into something called complexity science.</a:t>
            </a:r>
          </a:p>
          <a:p>
            <a:r>
              <a:rPr lang="en-US" baseline="0" dirty="0" smtClean="0"/>
              <a:t>It turns out that this degree of variability is an intrinsic sign of health.</a:t>
            </a:r>
            <a:endParaRPr lang="en-US" dirty="0"/>
          </a:p>
        </p:txBody>
      </p:sp>
      <p:sp>
        <p:nvSpPr>
          <p:cNvPr id="4" name="Slide Number Placeholder 3"/>
          <p:cNvSpPr>
            <a:spLocks noGrp="1"/>
          </p:cNvSpPr>
          <p:nvPr>
            <p:ph type="sldNum" sz="quarter" idx="10"/>
          </p:nvPr>
        </p:nvSpPr>
        <p:spPr/>
        <p:txBody>
          <a:bodyPr/>
          <a:lstStyle/>
          <a:p>
            <a:fld id="{13741B09-9DB0-4BA2-A2DF-963EB4432A38}" type="slidenum">
              <a:rPr lang="en-US" smtClean="0"/>
              <a:t>13</a:t>
            </a:fld>
            <a:endParaRPr lang="en-US"/>
          </a:p>
        </p:txBody>
      </p:sp>
    </p:spTree>
    <p:extLst>
      <p:ext uri="{BB962C8B-B14F-4D97-AF65-F5344CB8AC3E}">
        <p14:creationId xmlns:p14="http://schemas.microsoft.com/office/powerpoint/2010/main" val="1190383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Theoretical</a:t>
            </a:r>
            <a:r>
              <a:rPr lang="en-US" baseline="0" dirty="0" smtClean="0"/>
              <a:t> but </a:t>
            </a:r>
            <a:endParaRPr lang="en-US" dirty="0"/>
          </a:p>
        </p:txBody>
      </p:sp>
      <p:sp>
        <p:nvSpPr>
          <p:cNvPr id="4" name="Slide Number Placeholder 3"/>
          <p:cNvSpPr>
            <a:spLocks noGrp="1"/>
          </p:cNvSpPr>
          <p:nvPr>
            <p:ph type="sldNum" sz="quarter" idx="10"/>
          </p:nvPr>
        </p:nvSpPr>
        <p:spPr/>
        <p:txBody>
          <a:bodyPr/>
          <a:lstStyle/>
          <a:p>
            <a:fld id="{13741B09-9DB0-4BA2-A2DF-963EB4432A38}" type="slidenum">
              <a:rPr lang="en-US" smtClean="0"/>
              <a:t>14</a:t>
            </a:fld>
            <a:endParaRPr lang="en-US"/>
          </a:p>
        </p:txBody>
      </p:sp>
    </p:spTree>
    <p:extLst>
      <p:ext uri="{BB962C8B-B14F-4D97-AF65-F5344CB8AC3E}">
        <p14:creationId xmlns:p14="http://schemas.microsoft.com/office/powerpoint/2010/main" val="64670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Theoretical</a:t>
            </a:r>
            <a:r>
              <a:rPr lang="en-US" baseline="0" dirty="0" smtClean="0"/>
              <a:t> but </a:t>
            </a:r>
            <a:endParaRPr lang="en-US" dirty="0"/>
          </a:p>
        </p:txBody>
      </p:sp>
      <p:sp>
        <p:nvSpPr>
          <p:cNvPr id="4" name="Slide Number Placeholder 3"/>
          <p:cNvSpPr>
            <a:spLocks noGrp="1"/>
          </p:cNvSpPr>
          <p:nvPr>
            <p:ph type="sldNum" sz="quarter" idx="10"/>
          </p:nvPr>
        </p:nvSpPr>
        <p:spPr/>
        <p:txBody>
          <a:bodyPr/>
          <a:lstStyle/>
          <a:p>
            <a:fld id="{13741B09-9DB0-4BA2-A2DF-963EB4432A38}" type="slidenum">
              <a:rPr lang="en-US" smtClean="0"/>
              <a:t>15</a:t>
            </a:fld>
            <a:endParaRPr lang="en-US"/>
          </a:p>
        </p:txBody>
      </p:sp>
    </p:spTree>
    <p:extLst>
      <p:ext uri="{BB962C8B-B14F-4D97-AF65-F5344CB8AC3E}">
        <p14:creationId xmlns:p14="http://schemas.microsoft.com/office/powerpoint/2010/main" val="64670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Theoretical</a:t>
            </a:r>
            <a:r>
              <a:rPr lang="en-US" baseline="0" dirty="0" smtClean="0"/>
              <a:t> but </a:t>
            </a:r>
            <a:endParaRPr lang="en-US" dirty="0"/>
          </a:p>
        </p:txBody>
      </p:sp>
      <p:sp>
        <p:nvSpPr>
          <p:cNvPr id="4" name="Slide Number Placeholder 3"/>
          <p:cNvSpPr>
            <a:spLocks noGrp="1"/>
          </p:cNvSpPr>
          <p:nvPr>
            <p:ph type="sldNum" sz="quarter" idx="10"/>
          </p:nvPr>
        </p:nvSpPr>
        <p:spPr/>
        <p:txBody>
          <a:bodyPr/>
          <a:lstStyle/>
          <a:p>
            <a:fld id="{13741B09-9DB0-4BA2-A2DF-963EB4432A38}" type="slidenum">
              <a:rPr lang="en-US" smtClean="0"/>
              <a:t>16</a:t>
            </a:fld>
            <a:endParaRPr lang="en-US"/>
          </a:p>
        </p:txBody>
      </p:sp>
    </p:spTree>
    <p:extLst>
      <p:ext uri="{BB962C8B-B14F-4D97-AF65-F5344CB8AC3E}">
        <p14:creationId xmlns:p14="http://schemas.microsoft.com/office/powerpoint/2010/main" val="64670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would like to impress before we go further with my story, why I think HRV is relevant to acupuncture this is all in the handout with references</a:t>
            </a:r>
          </a:p>
          <a:p>
            <a:r>
              <a:rPr lang="en-US" baseline="0" dirty="0" smtClean="0"/>
              <a:t>Frame research questions towards more fruitful ones</a:t>
            </a:r>
          </a:p>
          <a:p>
            <a:r>
              <a:rPr lang="en-US" dirty="0" smtClean="0"/>
              <a:t>I started exploring</a:t>
            </a:r>
            <a:r>
              <a:rPr lang="en-US" baseline="0" dirty="0" smtClean="0"/>
              <a:t> HRV in my clinic years ago because of  a chance lecture I heard by Robert </a:t>
            </a:r>
            <a:r>
              <a:rPr lang="en-US" baseline="0" dirty="0" err="1" smtClean="0"/>
              <a:t>Sapolsky</a:t>
            </a:r>
            <a:r>
              <a:rPr lang="en-US" baseline="0" dirty="0" smtClean="0"/>
              <a:t>.  What he said was simply that stress affected Mood, Pain, Immune function, and aging.  All of these are affected by acupuncture also, so I started using HRV and skin conductance to measure stress in the clinic.  What I expected to find was that patients’ stress might decrease over time.  What I found instead, was that the patient’s whose HRV showed a “relaxation response” or a decrease in stress in response to the needles, were patients who were more likely to get better with treatment.  Skin conductance did not correlate to the same degree as HRV, so I stopped measuring it.</a:t>
            </a:r>
          </a:p>
          <a:p>
            <a:endParaRPr lang="en-US" dirty="0"/>
          </a:p>
        </p:txBody>
      </p:sp>
      <p:sp>
        <p:nvSpPr>
          <p:cNvPr id="4" name="Slide Number Placeholder 3"/>
          <p:cNvSpPr>
            <a:spLocks noGrp="1"/>
          </p:cNvSpPr>
          <p:nvPr>
            <p:ph type="sldNum" sz="quarter" idx="10"/>
          </p:nvPr>
        </p:nvSpPr>
        <p:spPr/>
        <p:txBody>
          <a:bodyPr/>
          <a:lstStyle/>
          <a:p>
            <a:fld id="{2BFA6D9E-47C3-4906-9FAC-873D2F4A90DA}" type="slidenum">
              <a:rPr lang="en-US" smtClean="0"/>
              <a:t>19</a:t>
            </a:fld>
            <a:endParaRPr lang="en-US"/>
          </a:p>
        </p:txBody>
      </p:sp>
    </p:spTree>
    <p:extLst>
      <p:ext uri="{BB962C8B-B14F-4D97-AF65-F5344CB8AC3E}">
        <p14:creationId xmlns:p14="http://schemas.microsoft.com/office/powerpoint/2010/main" val="2463573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Applied</a:t>
            </a:r>
            <a:r>
              <a:rPr lang="en-US" baseline="0" dirty="0" smtClean="0"/>
              <a:t> for a variety of</a:t>
            </a:r>
            <a:r>
              <a:rPr lang="en-US" dirty="0" smtClean="0"/>
              <a:t> conditions Looked at outcomes and compared retrospectively</a:t>
            </a:r>
            <a:r>
              <a:rPr lang="en-US" baseline="0" dirty="0" smtClean="0"/>
              <a:t> </a:t>
            </a:r>
            <a:endParaRPr lang="en-US" dirty="0" smtClean="0"/>
          </a:p>
          <a:p>
            <a:r>
              <a:rPr lang="en-US" dirty="0" smtClean="0"/>
              <a:t>Comparing responders and non responders</a:t>
            </a:r>
            <a:r>
              <a:rPr lang="en-US" baseline="0" dirty="0" smtClean="0"/>
              <a:t> this has been shown </a:t>
            </a:r>
          </a:p>
          <a:p>
            <a:r>
              <a:rPr lang="en-US" baseline="0" dirty="0" smtClean="0"/>
              <a:t>by a few other researchers also.</a:t>
            </a:r>
          </a:p>
          <a:p>
            <a:r>
              <a:rPr lang="en-US" baseline="0" dirty="0" smtClean="0"/>
              <a:t>But what this also showed was that HRV may be able to show the subtle physiological shift that happens during acupuncture</a:t>
            </a:r>
            <a:endParaRPr lang="en-US" dirty="0"/>
          </a:p>
        </p:txBody>
      </p:sp>
      <p:sp>
        <p:nvSpPr>
          <p:cNvPr id="4" name="Slide Number Placeholder 3"/>
          <p:cNvSpPr>
            <a:spLocks noGrp="1"/>
          </p:cNvSpPr>
          <p:nvPr>
            <p:ph type="sldNum" sz="quarter" idx="10"/>
          </p:nvPr>
        </p:nvSpPr>
        <p:spPr/>
        <p:txBody>
          <a:bodyPr/>
          <a:lstStyle/>
          <a:p>
            <a:fld id="{2BFA6D9E-47C3-4906-9FAC-873D2F4A90DA}" type="slidenum">
              <a:rPr lang="en-US" smtClean="0"/>
              <a:t>20</a:t>
            </a:fld>
            <a:endParaRPr lang="en-US"/>
          </a:p>
        </p:txBody>
      </p:sp>
    </p:spTree>
    <p:extLst>
      <p:ext uri="{BB962C8B-B14F-4D97-AF65-F5344CB8AC3E}">
        <p14:creationId xmlns:p14="http://schemas.microsoft.com/office/powerpoint/2010/main" val="1024906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Retrospective study comparing</a:t>
            </a:r>
            <a:r>
              <a:rPr lang="en-US" baseline="0" dirty="0" smtClean="0"/>
              <a:t> ultimate treatment outcomes and HRV profiles.  So, no, there were no sham controls, not blinded.  Retrospective study</a:t>
            </a:r>
            <a:endParaRPr lang="en-US" dirty="0" smtClean="0"/>
          </a:p>
          <a:p>
            <a:r>
              <a:rPr lang="en-US" dirty="0" smtClean="0"/>
              <a:t>A few other researchers</a:t>
            </a:r>
            <a:r>
              <a:rPr lang="en-US" baseline="0" dirty="0" smtClean="0"/>
              <a:t> have also found this phenomenon</a:t>
            </a:r>
          </a:p>
          <a:p>
            <a:r>
              <a:rPr lang="en-US" baseline="0" dirty="0" smtClean="0"/>
              <a:t>Does this shift that is observed important?  Would it be useful to try to maximize it and quantify it?</a:t>
            </a:r>
            <a:endParaRPr lang="en-US" dirty="0"/>
          </a:p>
        </p:txBody>
      </p:sp>
      <p:sp>
        <p:nvSpPr>
          <p:cNvPr id="4" name="Slide Number Placeholder 3"/>
          <p:cNvSpPr>
            <a:spLocks noGrp="1"/>
          </p:cNvSpPr>
          <p:nvPr>
            <p:ph type="sldNum" sz="quarter" idx="10"/>
          </p:nvPr>
        </p:nvSpPr>
        <p:spPr/>
        <p:txBody>
          <a:bodyPr/>
          <a:lstStyle/>
          <a:p>
            <a:fld id="{13741B09-9DB0-4BA2-A2DF-963EB4432A38}" type="slidenum">
              <a:rPr lang="en-US" smtClean="0"/>
              <a:t>21</a:t>
            </a:fld>
            <a:endParaRPr lang="en-US"/>
          </a:p>
        </p:txBody>
      </p:sp>
    </p:spTree>
    <p:extLst>
      <p:ext uri="{BB962C8B-B14F-4D97-AF65-F5344CB8AC3E}">
        <p14:creationId xmlns:p14="http://schemas.microsoft.com/office/powerpoint/2010/main" val="1734511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pragmatically,</a:t>
            </a:r>
            <a:r>
              <a:rPr lang="en-US" baseline="0" dirty="0" smtClean="0"/>
              <a:t> this might help to guide treatment.  When to continue and when to stop.</a:t>
            </a:r>
            <a:endParaRPr lang="en-US" dirty="0"/>
          </a:p>
        </p:txBody>
      </p:sp>
      <p:sp>
        <p:nvSpPr>
          <p:cNvPr id="4" name="Slide Number Placeholder 3"/>
          <p:cNvSpPr>
            <a:spLocks noGrp="1"/>
          </p:cNvSpPr>
          <p:nvPr>
            <p:ph type="sldNum" sz="quarter" idx="10"/>
          </p:nvPr>
        </p:nvSpPr>
        <p:spPr/>
        <p:txBody>
          <a:bodyPr/>
          <a:lstStyle/>
          <a:p>
            <a:fld id="{13741B09-9DB0-4BA2-A2DF-963EB4432A38}" type="slidenum">
              <a:rPr lang="en-US" smtClean="0"/>
              <a:t>22</a:t>
            </a:fld>
            <a:endParaRPr lang="en-US"/>
          </a:p>
        </p:txBody>
      </p:sp>
    </p:spTree>
    <p:extLst>
      <p:ext uri="{BB962C8B-B14F-4D97-AF65-F5344CB8AC3E}">
        <p14:creationId xmlns:p14="http://schemas.microsoft.com/office/powerpoint/2010/main" val="913278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something more interesting came out of this observation, which is that HRV may be a window into the various cascades of effects that acupuncture causes. More interesting than just stress reduction, may give us a window into what is happening</a:t>
            </a:r>
            <a:endParaRPr lang="en-US" dirty="0"/>
          </a:p>
        </p:txBody>
      </p:sp>
      <p:sp>
        <p:nvSpPr>
          <p:cNvPr id="4" name="Slide Number Placeholder 3"/>
          <p:cNvSpPr>
            <a:spLocks noGrp="1"/>
          </p:cNvSpPr>
          <p:nvPr>
            <p:ph type="sldNum" sz="quarter" idx="10"/>
          </p:nvPr>
        </p:nvSpPr>
        <p:spPr/>
        <p:txBody>
          <a:bodyPr/>
          <a:lstStyle/>
          <a:p>
            <a:fld id="{2BFA6D9E-47C3-4906-9FAC-873D2F4A90DA}" type="slidenum">
              <a:rPr lang="en-US" smtClean="0"/>
              <a:t>23</a:t>
            </a:fld>
            <a:endParaRPr lang="en-US"/>
          </a:p>
        </p:txBody>
      </p:sp>
    </p:spTree>
    <p:extLst>
      <p:ext uri="{BB962C8B-B14F-4D97-AF65-F5344CB8AC3E}">
        <p14:creationId xmlns:p14="http://schemas.microsoft.com/office/powerpoint/2010/main" val="3030878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Vast</a:t>
            </a:r>
            <a:r>
              <a:rPr lang="en-US" baseline="0" dirty="0" smtClean="0"/>
              <a:t> majority of studies have been done in academic settings</a:t>
            </a:r>
          </a:p>
          <a:p>
            <a:r>
              <a:rPr lang="en-US" baseline="0" dirty="0" smtClean="0"/>
              <a:t>Time frame has been over days to weeks</a:t>
            </a:r>
          </a:p>
          <a:p>
            <a:endParaRPr lang="en-US" baseline="0" dirty="0" smtClean="0"/>
          </a:p>
          <a:p>
            <a:r>
              <a:rPr lang="en-US" baseline="0" dirty="0" smtClean="0"/>
              <a:t>And there has been very little correlation with outcomes</a:t>
            </a:r>
          </a:p>
          <a:p>
            <a:r>
              <a:rPr lang="en-US" baseline="0" dirty="0" smtClean="0"/>
              <a:t>But nonetheless we do have a large body of knowledge at this point</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2BFA6D9E-47C3-4906-9FAC-873D2F4A90DA}" type="slidenum">
              <a:rPr lang="en-US" smtClean="0"/>
              <a:t>24</a:t>
            </a:fld>
            <a:endParaRPr lang="en-US"/>
          </a:p>
        </p:txBody>
      </p:sp>
    </p:spTree>
    <p:extLst>
      <p:ext uri="{BB962C8B-B14F-4D97-AF65-F5344CB8AC3E}">
        <p14:creationId xmlns:p14="http://schemas.microsoft.com/office/powerpoint/2010/main" val="1430830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Balance</a:t>
            </a:r>
            <a:r>
              <a:rPr lang="en-US" baseline="0" dirty="0" smtClean="0"/>
              <a:t> pragmatic uses of </a:t>
            </a:r>
            <a:r>
              <a:rPr lang="en-US" baseline="0" dirty="0" err="1" smtClean="0"/>
              <a:t>hrv</a:t>
            </a:r>
            <a:r>
              <a:rPr lang="en-US" baseline="0" dirty="0" smtClean="0"/>
              <a:t> monitoring, but also want to discuss some of what I think is the potential and even the beauty of this subtle sort of monitoring and how it can shed light on what is happening at a more subtle physiological level</a:t>
            </a:r>
          </a:p>
          <a:p>
            <a:endParaRPr lang="en-US" dirty="0"/>
          </a:p>
        </p:txBody>
      </p:sp>
      <p:sp>
        <p:nvSpPr>
          <p:cNvPr id="4" name="Slide Number Placeholder 3"/>
          <p:cNvSpPr>
            <a:spLocks noGrp="1"/>
          </p:cNvSpPr>
          <p:nvPr>
            <p:ph type="sldNum" sz="quarter" idx="10"/>
          </p:nvPr>
        </p:nvSpPr>
        <p:spPr/>
        <p:txBody>
          <a:bodyPr/>
          <a:lstStyle/>
          <a:p>
            <a:fld id="{13741B09-9DB0-4BA2-A2DF-963EB4432A38}" type="slidenum">
              <a:rPr lang="en-US" smtClean="0"/>
              <a:t>2</a:t>
            </a:fld>
            <a:endParaRPr lang="en-US"/>
          </a:p>
        </p:txBody>
      </p:sp>
    </p:spTree>
    <p:extLst>
      <p:ext uri="{BB962C8B-B14F-4D97-AF65-F5344CB8AC3E}">
        <p14:creationId xmlns:p14="http://schemas.microsoft.com/office/powerpoint/2010/main" val="3456825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largest obstacles</a:t>
            </a:r>
            <a:r>
              <a:rPr lang="en-US" baseline="0" dirty="0" smtClean="0"/>
              <a:t> I have encountered in trying to put some kind of quantification on treatment is feedback.  The standard feedback forms for mood or different outcomes are not acceptable for clinical practice because they are so long.  They work for research studies, and indeed are required, but there is no way to do that in the clinic.  </a:t>
            </a:r>
          </a:p>
          <a:p>
            <a:r>
              <a:rPr lang="en-US" baseline="0" dirty="0" smtClean="0"/>
              <a:t>Nonscientific, no sham  but, fortunately there have been a few studies that have.</a:t>
            </a:r>
            <a:endParaRPr lang="en-US" dirty="0"/>
          </a:p>
        </p:txBody>
      </p:sp>
      <p:sp>
        <p:nvSpPr>
          <p:cNvPr id="4" name="Slide Number Placeholder 3"/>
          <p:cNvSpPr>
            <a:spLocks noGrp="1"/>
          </p:cNvSpPr>
          <p:nvPr>
            <p:ph type="sldNum" sz="quarter" idx="10"/>
          </p:nvPr>
        </p:nvSpPr>
        <p:spPr/>
        <p:txBody>
          <a:bodyPr/>
          <a:lstStyle/>
          <a:p>
            <a:fld id="{13741B09-9DB0-4BA2-A2DF-963EB4432A38}" type="slidenum">
              <a:rPr lang="en-US" smtClean="0"/>
              <a:t>25</a:t>
            </a:fld>
            <a:endParaRPr lang="en-US"/>
          </a:p>
        </p:txBody>
      </p:sp>
    </p:spTree>
    <p:extLst>
      <p:ext uri="{BB962C8B-B14F-4D97-AF65-F5344CB8AC3E}">
        <p14:creationId xmlns:p14="http://schemas.microsoft.com/office/powerpoint/2010/main" val="229526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Systolic diastolic</a:t>
            </a:r>
            <a:endParaRPr lang="en-US" dirty="0"/>
          </a:p>
        </p:txBody>
      </p:sp>
      <p:sp>
        <p:nvSpPr>
          <p:cNvPr id="4" name="Slide Number Placeholder 3"/>
          <p:cNvSpPr>
            <a:spLocks noGrp="1"/>
          </p:cNvSpPr>
          <p:nvPr>
            <p:ph type="sldNum" sz="quarter" idx="10"/>
          </p:nvPr>
        </p:nvSpPr>
        <p:spPr/>
        <p:txBody>
          <a:bodyPr/>
          <a:lstStyle/>
          <a:p>
            <a:fld id="{13741B09-9DB0-4BA2-A2DF-963EB4432A38}" type="slidenum">
              <a:rPr lang="en-US" smtClean="0"/>
              <a:t>26</a:t>
            </a:fld>
            <a:endParaRPr lang="en-US"/>
          </a:p>
        </p:txBody>
      </p:sp>
    </p:spTree>
    <p:extLst>
      <p:ext uri="{BB962C8B-B14F-4D97-AF65-F5344CB8AC3E}">
        <p14:creationId xmlns:p14="http://schemas.microsoft.com/office/powerpoint/2010/main" val="888417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Nonresponder</a:t>
            </a:r>
            <a:endParaRPr lang="en-US" dirty="0"/>
          </a:p>
        </p:txBody>
      </p:sp>
      <p:sp>
        <p:nvSpPr>
          <p:cNvPr id="4" name="Slide Number Placeholder 3"/>
          <p:cNvSpPr>
            <a:spLocks noGrp="1"/>
          </p:cNvSpPr>
          <p:nvPr>
            <p:ph type="sldNum" sz="quarter" idx="10"/>
          </p:nvPr>
        </p:nvSpPr>
        <p:spPr/>
        <p:txBody>
          <a:bodyPr/>
          <a:lstStyle/>
          <a:p>
            <a:fld id="{13741B09-9DB0-4BA2-A2DF-963EB4432A38}" type="slidenum">
              <a:rPr lang="en-US" smtClean="0"/>
              <a:t>27</a:t>
            </a:fld>
            <a:endParaRPr lang="en-US"/>
          </a:p>
        </p:txBody>
      </p:sp>
    </p:spTree>
    <p:extLst>
      <p:ext uri="{BB962C8B-B14F-4D97-AF65-F5344CB8AC3E}">
        <p14:creationId xmlns:p14="http://schemas.microsoft.com/office/powerpoint/2010/main" val="1572247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came out a</a:t>
            </a:r>
            <a:r>
              <a:rPr lang="en-US" baseline="0" dirty="0" smtClean="0"/>
              <a:t> month before my study, and though it’s not a super long time frame, 12 weeks, they did see a decrease in stress over time.</a:t>
            </a:r>
            <a:endParaRPr lang="en-US" dirty="0"/>
          </a:p>
        </p:txBody>
      </p:sp>
      <p:sp>
        <p:nvSpPr>
          <p:cNvPr id="4" name="Slide Number Placeholder 3"/>
          <p:cNvSpPr>
            <a:spLocks noGrp="1"/>
          </p:cNvSpPr>
          <p:nvPr>
            <p:ph type="sldNum" sz="quarter" idx="10"/>
          </p:nvPr>
        </p:nvSpPr>
        <p:spPr/>
        <p:txBody>
          <a:bodyPr/>
          <a:lstStyle/>
          <a:p>
            <a:fld id="{13741B09-9DB0-4BA2-A2DF-963EB4432A38}" type="slidenum">
              <a:rPr lang="en-US" smtClean="0"/>
              <a:t>29</a:t>
            </a:fld>
            <a:endParaRPr lang="en-US"/>
          </a:p>
        </p:txBody>
      </p:sp>
    </p:spTree>
    <p:extLst>
      <p:ext uri="{BB962C8B-B14F-4D97-AF65-F5344CB8AC3E}">
        <p14:creationId xmlns:p14="http://schemas.microsoft.com/office/powerpoint/2010/main" val="1650897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could show that acupuncture</a:t>
            </a:r>
            <a:r>
              <a:rPr lang="en-US" baseline="0" dirty="0" smtClean="0"/>
              <a:t> reduces stress over time that would be huge.</a:t>
            </a:r>
            <a:endParaRPr lang="en-US" dirty="0"/>
          </a:p>
        </p:txBody>
      </p:sp>
      <p:sp>
        <p:nvSpPr>
          <p:cNvPr id="4" name="Slide Number Placeholder 3"/>
          <p:cNvSpPr>
            <a:spLocks noGrp="1"/>
          </p:cNvSpPr>
          <p:nvPr>
            <p:ph type="sldNum" sz="quarter" idx="10"/>
          </p:nvPr>
        </p:nvSpPr>
        <p:spPr/>
        <p:txBody>
          <a:bodyPr/>
          <a:lstStyle/>
          <a:p>
            <a:fld id="{2BFA6D9E-47C3-4906-9FAC-873D2F4A90DA}" type="slidenum">
              <a:rPr lang="en-US" smtClean="0"/>
              <a:t>31</a:t>
            </a:fld>
            <a:endParaRPr lang="en-US"/>
          </a:p>
        </p:txBody>
      </p:sp>
    </p:spTree>
    <p:extLst>
      <p:ext uri="{BB962C8B-B14F-4D97-AF65-F5344CB8AC3E}">
        <p14:creationId xmlns:p14="http://schemas.microsoft.com/office/powerpoint/2010/main" val="729680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a:t>
            </a:r>
            <a:r>
              <a:rPr lang="en-US" baseline="0" dirty="0" smtClean="0"/>
              <a:t> years I changed my protocol, changed the equipment. Part of the challenge is to have a protocol that I can manage in the clinic as well as running the practice.</a:t>
            </a:r>
          </a:p>
          <a:p>
            <a:r>
              <a:rPr lang="en-US" baseline="0" dirty="0" smtClean="0"/>
              <a:t>Using a foot probe.  I did a number of studies in the interim and presented them as posters.  Links in the handout.</a:t>
            </a:r>
          </a:p>
          <a:p>
            <a:r>
              <a:rPr lang="en-US" baseline="0" dirty="0" smtClean="0"/>
              <a:t>Using </a:t>
            </a:r>
            <a:r>
              <a:rPr lang="en-US" baseline="0" dirty="0" err="1" smtClean="0"/>
              <a:t>vivosense</a:t>
            </a:r>
            <a:endParaRPr lang="en-US" dirty="0"/>
          </a:p>
        </p:txBody>
      </p:sp>
      <p:sp>
        <p:nvSpPr>
          <p:cNvPr id="4" name="Slide Number Placeholder 3"/>
          <p:cNvSpPr>
            <a:spLocks noGrp="1"/>
          </p:cNvSpPr>
          <p:nvPr>
            <p:ph type="sldNum" sz="quarter" idx="10"/>
          </p:nvPr>
        </p:nvSpPr>
        <p:spPr/>
        <p:txBody>
          <a:bodyPr/>
          <a:lstStyle/>
          <a:p>
            <a:fld id="{2BFA6D9E-47C3-4906-9FAC-873D2F4A90DA}" type="slidenum">
              <a:rPr lang="en-US" smtClean="0"/>
              <a:t>32</a:t>
            </a:fld>
            <a:endParaRPr lang="en-US"/>
          </a:p>
        </p:txBody>
      </p:sp>
    </p:spTree>
    <p:extLst>
      <p:ext uri="{BB962C8B-B14F-4D97-AF65-F5344CB8AC3E}">
        <p14:creationId xmlns:p14="http://schemas.microsoft.com/office/powerpoint/2010/main" val="802212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we’ve all seen in practice, when you cause a</a:t>
            </a:r>
            <a:r>
              <a:rPr lang="en-US" baseline="0" dirty="0" smtClean="0"/>
              <a:t> patient to heal, especially in a dramatic way, it is the height of elegance.</a:t>
            </a:r>
            <a:endParaRPr lang="en-US" dirty="0"/>
          </a:p>
        </p:txBody>
      </p:sp>
      <p:sp>
        <p:nvSpPr>
          <p:cNvPr id="4" name="Slide Number Placeholder 3"/>
          <p:cNvSpPr>
            <a:spLocks noGrp="1"/>
          </p:cNvSpPr>
          <p:nvPr>
            <p:ph type="sldNum" sz="quarter" idx="10"/>
          </p:nvPr>
        </p:nvSpPr>
        <p:spPr/>
        <p:txBody>
          <a:bodyPr/>
          <a:lstStyle/>
          <a:p>
            <a:fld id="{13741B09-9DB0-4BA2-A2DF-963EB4432A38}" type="slidenum">
              <a:rPr lang="en-US" smtClean="0"/>
              <a:t>33</a:t>
            </a:fld>
            <a:endParaRPr lang="en-US"/>
          </a:p>
        </p:txBody>
      </p:sp>
    </p:spTree>
    <p:extLst>
      <p:ext uri="{BB962C8B-B14F-4D97-AF65-F5344CB8AC3E}">
        <p14:creationId xmlns:p14="http://schemas.microsoft.com/office/powerpoint/2010/main" val="11819330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Short hand for the</a:t>
            </a:r>
            <a:r>
              <a:rPr lang="en-US" baseline="0" dirty="0" smtClean="0"/>
              <a:t> response</a:t>
            </a:r>
            <a:endParaRPr lang="en-US" dirty="0"/>
          </a:p>
        </p:txBody>
      </p:sp>
      <p:sp>
        <p:nvSpPr>
          <p:cNvPr id="4" name="Slide Number Placeholder 3"/>
          <p:cNvSpPr>
            <a:spLocks noGrp="1"/>
          </p:cNvSpPr>
          <p:nvPr>
            <p:ph type="sldNum" sz="quarter" idx="10"/>
          </p:nvPr>
        </p:nvSpPr>
        <p:spPr/>
        <p:txBody>
          <a:bodyPr/>
          <a:lstStyle/>
          <a:p>
            <a:fld id="{13741B09-9DB0-4BA2-A2DF-963EB4432A38}" type="slidenum">
              <a:rPr lang="en-US" smtClean="0"/>
              <a:t>34</a:t>
            </a:fld>
            <a:endParaRPr lang="en-US"/>
          </a:p>
        </p:txBody>
      </p:sp>
    </p:spTree>
    <p:extLst>
      <p:ext uri="{BB962C8B-B14F-4D97-AF65-F5344CB8AC3E}">
        <p14:creationId xmlns:p14="http://schemas.microsoft.com/office/powerpoint/2010/main" val="27117120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Profound responder Within</a:t>
            </a:r>
            <a:r>
              <a:rPr lang="en-US" baseline="0" dirty="0" smtClean="0"/>
              <a:t> 4 treatments, feeling better not having to take medication, and even her nasal congestion was better</a:t>
            </a:r>
          </a:p>
          <a:p>
            <a:r>
              <a:rPr lang="en-US" baseline="0" dirty="0" smtClean="0"/>
              <a:t>This is what you want to see, a relaxation response</a:t>
            </a:r>
          </a:p>
          <a:p>
            <a:r>
              <a:rPr lang="en-US" baseline="0" dirty="0" smtClean="0"/>
              <a:t>This is the protocol, trying to get a more quantitative sense of response</a:t>
            </a:r>
            <a:endParaRPr lang="en-US" dirty="0"/>
          </a:p>
        </p:txBody>
      </p:sp>
      <p:sp>
        <p:nvSpPr>
          <p:cNvPr id="4" name="Slide Number Placeholder 3"/>
          <p:cNvSpPr>
            <a:spLocks noGrp="1"/>
          </p:cNvSpPr>
          <p:nvPr>
            <p:ph type="sldNum" sz="quarter" idx="10"/>
          </p:nvPr>
        </p:nvSpPr>
        <p:spPr/>
        <p:txBody>
          <a:bodyPr/>
          <a:lstStyle/>
          <a:p>
            <a:fld id="{2BFA6D9E-47C3-4906-9FAC-873D2F4A90DA}" type="slidenum">
              <a:rPr lang="en-US" smtClean="0"/>
              <a:t>38</a:t>
            </a:fld>
            <a:endParaRPr lang="en-US"/>
          </a:p>
        </p:txBody>
      </p:sp>
    </p:spTree>
    <p:extLst>
      <p:ext uri="{BB962C8B-B14F-4D97-AF65-F5344CB8AC3E}">
        <p14:creationId xmlns:p14="http://schemas.microsoft.com/office/powerpoint/2010/main" val="21561212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a:t>
            </a:r>
            <a:r>
              <a:rPr lang="en-US" baseline="0" dirty="0" smtClean="0"/>
              <a:t> an </a:t>
            </a:r>
            <a:r>
              <a:rPr lang="en-US" baseline="0" dirty="0" err="1" smtClean="0"/>
              <a:t>assymetric</a:t>
            </a:r>
            <a:r>
              <a:rPr lang="en-US" baseline="0" dirty="0" smtClean="0"/>
              <a:t> needling technique needle sensitive, it made sense</a:t>
            </a:r>
            <a:endParaRPr lang="en-US" dirty="0"/>
          </a:p>
        </p:txBody>
      </p:sp>
      <p:sp>
        <p:nvSpPr>
          <p:cNvPr id="4" name="Slide Number Placeholder 3"/>
          <p:cNvSpPr>
            <a:spLocks noGrp="1"/>
          </p:cNvSpPr>
          <p:nvPr>
            <p:ph type="sldNum" sz="quarter" idx="10"/>
          </p:nvPr>
        </p:nvSpPr>
        <p:spPr/>
        <p:txBody>
          <a:bodyPr/>
          <a:lstStyle/>
          <a:p>
            <a:fld id="{2BFA6D9E-47C3-4906-9FAC-873D2F4A90DA}" type="slidenum">
              <a:rPr lang="en-US" smtClean="0"/>
              <a:t>39</a:t>
            </a:fld>
            <a:endParaRPr lang="en-US"/>
          </a:p>
        </p:txBody>
      </p:sp>
    </p:spTree>
    <p:extLst>
      <p:ext uri="{BB962C8B-B14F-4D97-AF65-F5344CB8AC3E}">
        <p14:creationId xmlns:p14="http://schemas.microsoft.com/office/powerpoint/2010/main" val="2822708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basics of what I hope to get across today is that  the third of which is still quite speculative, so I hope we have time to get into that topic</a:t>
            </a:r>
            <a:endParaRPr lang="en-US" dirty="0" smtClean="0"/>
          </a:p>
          <a:p>
            <a:r>
              <a:rPr lang="en-US" dirty="0" smtClean="0"/>
              <a:t>I also hope to have time to discuss</a:t>
            </a:r>
            <a:r>
              <a:rPr lang="en-US" baseline="0" dirty="0" smtClean="0"/>
              <a:t> some applicability going forward with some new technologies being developed</a:t>
            </a:r>
            <a:endParaRPr lang="en-US" dirty="0" smtClean="0"/>
          </a:p>
          <a:p>
            <a:r>
              <a:rPr lang="en-US" dirty="0" smtClean="0"/>
              <a:t>I</a:t>
            </a:r>
            <a:r>
              <a:rPr lang="en-US" baseline="0" dirty="0" smtClean="0"/>
              <a:t> am fully aware that these studies are descriptive and far from air tight with no blinding, sham controls etc…</a:t>
            </a:r>
            <a:endParaRPr lang="en-US" dirty="0"/>
          </a:p>
        </p:txBody>
      </p:sp>
      <p:sp>
        <p:nvSpPr>
          <p:cNvPr id="4" name="Slide Number Placeholder 3"/>
          <p:cNvSpPr>
            <a:spLocks noGrp="1"/>
          </p:cNvSpPr>
          <p:nvPr>
            <p:ph type="sldNum" sz="quarter" idx="10"/>
          </p:nvPr>
        </p:nvSpPr>
        <p:spPr/>
        <p:txBody>
          <a:bodyPr/>
          <a:lstStyle/>
          <a:p>
            <a:fld id="{2BFA6D9E-47C3-4906-9FAC-873D2F4A90DA}" type="slidenum">
              <a:rPr lang="en-US" smtClean="0"/>
              <a:t>3</a:t>
            </a:fld>
            <a:endParaRPr lang="en-US"/>
          </a:p>
        </p:txBody>
      </p:sp>
    </p:spTree>
    <p:extLst>
      <p:ext uri="{BB962C8B-B14F-4D97-AF65-F5344CB8AC3E}">
        <p14:creationId xmlns:p14="http://schemas.microsoft.com/office/powerpoint/2010/main" val="7296804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Needle sensitive</a:t>
            </a:r>
            <a:endParaRPr lang="en-US" dirty="0"/>
          </a:p>
        </p:txBody>
      </p:sp>
      <p:sp>
        <p:nvSpPr>
          <p:cNvPr id="4" name="Slide Number Placeholder 3"/>
          <p:cNvSpPr>
            <a:spLocks noGrp="1"/>
          </p:cNvSpPr>
          <p:nvPr>
            <p:ph type="sldNum" sz="quarter" idx="10"/>
          </p:nvPr>
        </p:nvSpPr>
        <p:spPr/>
        <p:txBody>
          <a:bodyPr/>
          <a:lstStyle/>
          <a:p>
            <a:fld id="{2BFA6D9E-47C3-4906-9FAC-873D2F4A90DA}" type="slidenum">
              <a:rPr lang="en-US" smtClean="0"/>
              <a:t>41</a:t>
            </a:fld>
            <a:endParaRPr lang="en-US"/>
          </a:p>
        </p:txBody>
      </p:sp>
    </p:spTree>
    <p:extLst>
      <p:ext uri="{BB962C8B-B14F-4D97-AF65-F5344CB8AC3E}">
        <p14:creationId xmlns:p14="http://schemas.microsoft.com/office/powerpoint/2010/main" val="26407083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Changed</a:t>
            </a:r>
            <a:r>
              <a:rPr lang="en-US" baseline="0" dirty="0" smtClean="0"/>
              <a:t> the treatment to a protocol using scalp acupuncture for PTSD</a:t>
            </a:r>
            <a:endParaRPr lang="en-US" dirty="0"/>
          </a:p>
        </p:txBody>
      </p:sp>
      <p:sp>
        <p:nvSpPr>
          <p:cNvPr id="4" name="Slide Number Placeholder 3"/>
          <p:cNvSpPr>
            <a:spLocks noGrp="1"/>
          </p:cNvSpPr>
          <p:nvPr>
            <p:ph type="sldNum" sz="quarter" idx="10"/>
          </p:nvPr>
        </p:nvSpPr>
        <p:spPr/>
        <p:txBody>
          <a:bodyPr/>
          <a:lstStyle/>
          <a:p>
            <a:fld id="{2BFA6D9E-47C3-4906-9FAC-873D2F4A90DA}" type="slidenum">
              <a:rPr lang="en-US" smtClean="0"/>
              <a:t>43</a:t>
            </a:fld>
            <a:endParaRPr lang="en-US"/>
          </a:p>
        </p:txBody>
      </p:sp>
    </p:spTree>
    <p:extLst>
      <p:ext uri="{BB962C8B-B14F-4D97-AF65-F5344CB8AC3E}">
        <p14:creationId xmlns:p14="http://schemas.microsoft.com/office/powerpoint/2010/main" val="32163105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basics of what I hope to get across today is that  the third of which is still quite speculative, so I hope we have time to get into that topic</a:t>
            </a:r>
            <a:endParaRPr lang="en-US" dirty="0" smtClean="0"/>
          </a:p>
          <a:p>
            <a:r>
              <a:rPr lang="en-US" dirty="0" smtClean="0"/>
              <a:t>I also hope to have time to discuss</a:t>
            </a:r>
            <a:r>
              <a:rPr lang="en-US" baseline="0" dirty="0" smtClean="0"/>
              <a:t> some applicability going forward with some new technologies being developed</a:t>
            </a:r>
            <a:endParaRPr lang="en-US" dirty="0" smtClean="0"/>
          </a:p>
          <a:p>
            <a:r>
              <a:rPr lang="en-US" dirty="0" smtClean="0"/>
              <a:t>I</a:t>
            </a:r>
            <a:r>
              <a:rPr lang="en-US" baseline="0" dirty="0" smtClean="0"/>
              <a:t> am fully aware that these studies are descriptive and far from air tight with no blinding, sham controls etc…</a:t>
            </a:r>
            <a:endParaRPr lang="en-US" dirty="0"/>
          </a:p>
        </p:txBody>
      </p:sp>
      <p:sp>
        <p:nvSpPr>
          <p:cNvPr id="4" name="Slide Number Placeholder 3"/>
          <p:cNvSpPr>
            <a:spLocks noGrp="1"/>
          </p:cNvSpPr>
          <p:nvPr>
            <p:ph type="sldNum" sz="quarter" idx="10"/>
          </p:nvPr>
        </p:nvSpPr>
        <p:spPr/>
        <p:txBody>
          <a:bodyPr/>
          <a:lstStyle/>
          <a:p>
            <a:fld id="{2BFA6D9E-47C3-4906-9FAC-873D2F4A90DA}" type="slidenum">
              <a:rPr lang="en-US" smtClean="0"/>
              <a:t>44</a:t>
            </a:fld>
            <a:endParaRPr lang="en-US"/>
          </a:p>
        </p:txBody>
      </p:sp>
    </p:spTree>
    <p:extLst>
      <p:ext uri="{BB962C8B-B14F-4D97-AF65-F5344CB8AC3E}">
        <p14:creationId xmlns:p14="http://schemas.microsoft.com/office/powerpoint/2010/main" val="7296804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Individual</a:t>
            </a:r>
          </a:p>
          <a:p>
            <a:r>
              <a:rPr lang="en-US" dirty="0" smtClean="0"/>
              <a:t>It may be that interval is important.</a:t>
            </a:r>
          </a:p>
          <a:p>
            <a:r>
              <a:rPr lang="en-US" dirty="0" smtClean="0"/>
              <a:t>Can we help guide treatment to help make it more skillful, more dramatic</a:t>
            </a:r>
            <a:r>
              <a:rPr lang="en-US" baseline="0" dirty="0" smtClean="0"/>
              <a:t> so is less inconvenient for the patient?</a:t>
            </a:r>
          </a:p>
          <a:p>
            <a:r>
              <a:rPr lang="en-US" baseline="0" dirty="0" smtClean="0"/>
              <a:t>Can we adjust treatment to cause the biggest decrease</a:t>
            </a:r>
          </a:p>
          <a:p>
            <a:r>
              <a:rPr lang="en-US" baseline="0" dirty="0" smtClean="0"/>
              <a:t>If we can intensify the response, it may finally be </a:t>
            </a:r>
            <a:r>
              <a:rPr lang="en-US" baseline="0" dirty="0" err="1" smtClean="0"/>
              <a:t>distinquished</a:t>
            </a:r>
            <a:r>
              <a:rPr lang="en-US" baseline="0" dirty="0" smtClean="0"/>
              <a:t> from placebo.  The effect may be weak because of inadequate dosage, skill or </a:t>
            </a:r>
            <a:r>
              <a:rPr lang="en-US" baseline="0" smtClean="0"/>
              <a:t>needling position</a:t>
            </a:r>
            <a:endParaRPr lang="en-US" dirty="0" smtClean="0"/>
          </a:p>
          <a:p>
            <a:r>
              <a:rPr lang="en-US" dirty="0" smtClean="0"/>
              <a:t>individual</a:t>
            </a:r>
            <a:endParaRPr lang="en-US" dirty="0"/>
          </a:p>
        </p:txBody>
      </p:sp>
      <p:sp>
        <p:nvSpPr>
          <p:cNvPr id="4" name="Slide Number Placeholder 3"/>
          <p:cNvSpPr>
            <a:spLocks noGrp="1"/>
          </p:cNvSpPr>
          <p:nvPr>
            <p:ph type="sldNum" sz="quarter" idx="10"/>
          </p:nvPr>
        </p:nvSpPr>
        <p:spPr/>
        <p:txBody>
          <a:bodyPr/>
          <a:lstStyle/>
          <a:p>
            <a:fld id="{13741B09-9DB0-4BA2-A2DF-963EB4432A38}" type="slidenum">
              <a:rPr lang="en-US" smtClean="0"/>
              <a:t>45</a:t>
            </a:fld>
            <a:endParaRPr lang="en-US"/>
          </a:p>
        </p:txBody>
      </p:sp>
    </p:spTree>
    <p:extLst>
      <p:ext uri="{BB962C8B-B14F-4D97-AF65-F5344CB8AC3E}">
        <p14:creationId xmlns:p14="http://schemas.microsoft.com/office/powerpoint/2010/main" val="30225492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all seen the dramatic results with acupuncture, but we’ve also seen the dismal results.  The Holy</a:t>
            </a:r>
            <a:r>
              <a:rPr lang="en-US" baseline="0" dirty="0" smtClean="0"/>
              <a:t> Grail to me is one word</a:t>
            </a:r>
            <a:endParaRPr lang="en-US" dirty="0"/>
          </a:p>
        </p:txBody>
      </p:sp>
      <p:sp>
        <p:nvSpPr>
          <p:cNvPr id="4" name="Slide Number Placeholder 3"/>
          <p:cNvSpPr>
            <a:spLocks noGrp="1"/>
          </p:cNvSpPr>
          <p:nvPr>
            <p:ph type="sldNum" sz="quarter" idx="10"/>
          </p:nvPr>
        </p:nvSpPr>
        <p:spPr/>
        <p:txBody>
          <a:bodyPr/>
          <a:lstStyle/>
          <a:p>
            <a:fld id="{13741B09-9DB0-4BA2-A2DF-963EB4432A38}" type="slidenum">
              <a:rPr lang="en-US" smtClean="0"/>
              <a:t>46</a:t>
            </a:fld>
            <a:endParaRPr lang="en-US"/>
          </a:p>
        </p:txBody>
      </p:sp>
    </p:spTree>
    <p:extLst>
      <p:ext uri="{BB962C8B-B14F-4D97-AF65-F5344CB8AC3E}">
        <p14:creationId xmlns:p14="http://schemas.microsoft.com/office/powerpoint/2010/main" val="21130013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24-Hour, mental arithmetic stress, and cold </a:t>
            </a:r>
            <a:r>
              <a:rPr lang="en-US" dirty="0" err="1" smtClean="0"/>
              <a:t>pressor</a:t>
            </a:r>
            <a:r>
              <a:rPr lang="en-US" dirty="0" smtClean="0"/>
              <a:t> (COP) HRV was collected at entry and exit, along with BP, lipids, insulin resistance, </a:t>
            </a:r>
            <a:r>
              <a:rPr lang="en-US" dirty="0" err="1" smtClean="0"/>
              <a:t>hs</a:t>
            </a:r>
            <a:r>
              <a:rPr lang="en-US" dirty="0" smtClean="0"/>
              <a:t>-CRP, salivary cortisol, peripheral endothelial function </a:t>
            </a:r>
            <a:r>
              <a:rPr lang="en-US" dirty="0" err="1" smtClean="0"/>
              <a:t>bytonometry</a:t>
            </a:r>
            <a:r>
              <a:rPr lang="en-US" dirty="0" smtClean="0"/>
              <a:t> (PAT), and psychosocial variables.</a:t>
            </a:r>
          </a:p>
          <a:p>
            <a:r>
              <a:rPr lang="en-US" dirty="0" smtClean="0"/>
              <a:t>Acupuncture improved HRV at exit during mental stress challenge</a:t>
            </a:r>
          </a:p>
          <a:p>
            <a:r>
              <a:rPr lang="en-US" dirty="0" smtClean="0"/>
              <a:t>24-Hour, mental arithmetic stress, and cold </a:t>
            </a:r>
            <a:r>
              <a:rPr lang="en-US" dirty="0" err="1" smtClean="0"/>
              <a:t>pressor</a:t>
            </a:r>
            <a:r>
              <a:rPr lang="en-US" dirty="0" smtClean="0"/>
              <a:t> (COP) HRV was collected at entry and exit, along with BP, lipids, insulin resistance, </a:t>
            </a:r>
            <a:r>
              <a:rPr lang="en-US" dirty="0" err="1" smtClean="0"/>
              <a:t>hs</a:t>
            </a:r>
            <a:r>
              <a:rPr lang="en-US" dirty="0" smtClean="0"/>
              <a:t>-CRP, salivary cortisol, peripheral endothelial function </a:t>
            </a:r>
            <a:r>
              <a:rPr lang="en-US" dirty="0" err="1" smtClean="0"/>
              <a:t>bytonometry</a:t>
            </a:r>
            <a:r>
              <a:rPr lang="en-US" dirty="0" smtClean="0"/>
              <a:t> (PAT), and psychosocial variables.</a:t>
            </a:r>
          </a:p>
          <a:p>
            <a:r>
              <a:rPr lang="en-US" dirty="0" smtClean="0"/>
              <a:t>Acupuncture improved HRV at exit during mental stress challenge</a:t>
            </a:r>
          </a:p>
          <a:p>
            <a:r>
              <a:rPr lang="en-US" dirty="0" smtClean="0"/>
              <a:t>24-Hour, mental arithmetic stress, and cold </a:t>
            </a:r>
            <a:r>
              <a:rPr lang="en-US" dirty="0" err="1" smtClean="0"/>
              <a:t>pressor</a:t>
            </a:r>
            <a:r>
              <a:rPr lang="en-US" dirty="0" smtClean="0"/>
              <a:t> (COP) HRV was collected at entry and exit, along with BP, lipids, insulin resistance, </a:t>
            </a:r>
            <a:r>
              <a:rPr lang="en-US" dirty="0" err="1" smtClean="0"/>
              <a:t>hs</a:t>
            </a:r>
            <a:r>
              <a:rPr lang="en-US" dirty="0" smtClean="0"/>
              <a:t>-CRP, salivary cortisol, peripheral endothelial function </a:t>
            </a:r>
            <a:r>
              <a:rPr lang="en-US" dirty="0" err="1" smtClean="0"/>
              <a:t>bytonometry</a:t>
            </a:r>
            <a:r>
              <a:rPr lang="en-US" dirty="0" smtClean="0"/>
              <a:t> (PAT), and psychosocial variables</a:t>
            </a:r>
          </a:p>
          <a:p>
            <a:endParaRPr lang="en-US" dirty="0"/>
          </a:p>
        </p:txBody>
      </p:sp>
      <p:sp>
        <p:nvSpPr>
          <p:cNvPr id="4" name="Slide Number Placeholder 3"/>
          <p:cNvSpPr>
            <a:spLocks noGrp="1"/>
          </p:cNvSpPr>
          <p:nvPr>
            <p:ph type="sldNum" sz="quarter" idx="10"/>
          </p:nvPr>
        </p:nvSpPr>
        <p:spPr/>
        <p:txBody>
          <a:bodyPr/>
          <a:lstStyle/>
          <a:p>
            <a:fld id="{13741B09-9DB0-4BA2-A2DF-963EB4432A38}" type="slidenum">
              <a:rPr lang="en-US" smtClean="0"/>
              <a:t>51</a:t>
            </a:fld>
            <a:endParaRPr lang="en-US"/>
          </a:p>
        </p:txBody>
      </p:sp>
    </p:spTree>
    <p:extLst>
      <p:ext uri="{BB962C8B-B14F-4D97-AF65-F5344CB8AC3E}">
        <p14:creationId xmlns:p14="http://schemas.microsoft.com/office/powerpoint/2010/main" val="9361020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Because I cannot do controlled studies, I have tried to compare outcomes and now treatment strategies. Focusing on now using the protocol is different needling strategies and I will show a few examples and this year instituted a baseline measurement and careful record keeping of each acupuncture treatment.  Still have to consider retrospectively.  So here are a few of the examples for </a:t>
            </a:r>
            <a:endParaRPr lang="en-US" dirty="0"/>
          </a:p>
        </p:txBody>
      </p:sp>
      <p:sp>
        <p:nvSpPr>
          <p:cNvPr id="4" name="Slide Number Placeholder 3"/>
          <p:cNvSpPr>
            <a:spLocks noGrp="1"/>
          </p:cNvSpPr>
          <p:nvPr>
            <p:ph type="sldNum" sz="quarter" idx="10"/>
          </p:nvPr>
        </p:nvSpPr>
        <p:spPr/>
        <p:txBody>
          <a:bodyPr/>
          <a:lstStyle/>
          <a:p>
            <a:fld id="{2BFA6D9E-47C3-4906-9FAC-873D2F4A90DA}" type="slidenum">
              <a:rPr lang="en-US" smtClean="0"/>
              <a:t>53</a:t>
            </a:fld>
            <a:endParaRPr lang="en-US"/>
          </a:p>
        </p:txBody>
      </p:sp>
    </p:spTree>
    <p:extLst>
      <p:ext uri="{BB962C8B-B14F-4D97-AF65-F5344CB8AC3E}">
        <p14:creationId xmlns:p14="http://schemas.microsoft.com/office/powerpoint/2010/main" val="12637581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could show that acupuncture</a:t>
            </a:r>
            <a:r>
              <a:rPr lang="en-US" baseline="0" dirty="0" smtClean="0"/>
              <a:t> reduces stress over time that would be huge.</a:t>
            </a:r>
            <a:endParaRPr lang="en-US" dirty="0"/>
          </a:p>
        </p:txBody>
      </p:sp>
      <p:sp>
        <p:nvSpPr>
          <p:cNvPr id="4" name="Slide Number Placeholder 3"/>
          <p:cNvSpPr>
            <a:spLocks noGrp="1"/>
          </p:cNvSpPr>
          <p:nvPr>
            <p:ph type="sldNum" sz="quarter" idx="10"/>
          </p:nvPr>
        </p:nvSpPr>
        <p:spPr/>
        <p:txBody>
          <a:bodyPr/>
          <a:lstStyle/>
          <a:p>
            <a:fld id="{2BFA6D9E-47C3-4906-9FAC-873D2F4A90DA}" type="slidenum">
              <a:rPr lang="en-US" smtClean="0"/>
              <a:t>54</a:t>
            </a:fld>
            <a:endParaRPr lang="en-US"/>
          </a:p>
        </p:txBody>
      </p:sp>
    </p:spTree>
    <p:extLst>
      <p:ext uri="{BB962C8B-B14F-4D97-AF65-F5344CB8AC3E}">
        <p14:creationId xmlns:p14="http://schemas.microsoft.com/office/powerpoint/2010/main" val="7296804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would like to impress before we go further with my story, why I think HRV is relevant to acupuncture this is all in the handout with references</a:t>
            </a:r>
          </a:p>
          <a:p>
            <a:r>
              <a:rPr lang="en-US" baseline="0" dirty="0" smtClean="0"/>
              <a:t>Frame research questions towards more fruitful ones</a:t>
            </a:r>
          </a:p>
          <a:p>
            <a:r>
              <a:rPr lang="en-US" dirty="0" smtClean="0"/>
              <a:t>I started exploring</a:t>
            </a:r>
            <a:r>
              <a:rPr lang="en-US" baseline="0" dirty="0" smtClean="0"/>
              <a:t> HRV in my clinic years ago because of  a chance lecture I heard by Robert </a:t>
            </a:r>
            <a:r>
              <a:rPr lang="en-US" baseline="0" dirty="0" err="1" smtClean="0"/>
              <a:t>Sapolsky</a:t>
            </a:r>
            <a:r>
              <a:rPr lang="en-US" baseline="0" dirty="0" smtClean="0"/>
              <a:t>.  What he said was simply that stress affected Mood, Pain, Immune function, and aging.  All of these are affected by acupuncture also, so I started using HRV and skin conductance to measure stress in the clinic.  What I expected to find was that patients’ stress might decrease over time.  What I found instead, was that the patient’s whose HRV showed a “relaxation response” or a decrease in stress in response to the needles, were patients who were more likely to get better with treatment.  Skin conductance did not correlate to the same degree as HRV, so I stopped measuring it.</a:t>
            </a:r>
          </a:p>
          <a:p>
            <a:endParaRPr lang="en-US" dirty="0"/>
          </a:p>
        </p:txBody>
      </p:sp>
      <p:sp>
        <p:nvSpPr>
          <p:cNvPr id="4" name="Slide Number Placeholder 3"/>
          <p:cNvSpPr>
            <a:spLocks noGrp="1"/>
          </p:cNvSpPr>
          <p:nvPr>
            <p:ph type="sldNum" sz="quarter" idx="10"/>
          </p:nvPr>
        </p:nvSpPr>
        <p:spPr/>
        <p:txBody>
          <a:bodyPr/>
          <a:lstStyle/>
          <a:p>
            <a:fld id="{2BFA6D9E-47C3-4906-9FAC-873D2F4A90DA}" type="slidenum">
              <a:rPr lang="en-US" smtClean="0"/>
              <a:t>55</a:t>
            </a:fld>
            <a:endParaRPr lang="en-US"/>
          </a:p>
        </p:txBody>
      </p:sp>
    </p:spTree>
    <p:extLst>
      <p:ext uri="{BB962C8B-B14F-4D97-AF65-F5344CB8AC3E}">
        <p14:creationId xmlns:p14="http://schemas.microsoft.com/office/powerpoint/2010/main" val="24635730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would like to impress before we go further with my story, why I think HRV is relevant to acupuncture this is all in the handout with references</a:t>
            </a:r>
          </a:p>
          <a:p>
            <a:r>
              <a:rPr lang="en-US" baseline="0" dirty="0" smtClean="0"/>
              <a:t>Frame research questions towards more fruitful ones</a:t>
            </a:r>
          </a:p>
          <a:p>
            <a:r>
              <a:rPr lang="en-US" dirty="0" smtClean="0"/>
              <a:t>I started exploring</a:t>
            </a:r>
            <a:r>
              <a:rPr lang="en-US" baseline="0" dirty="0" smtClean="0"/>
              <a:t> HRV in my clinic years ago because of  a chance lecture I heard by Robert </a:t>
            </a:r>
            <a:r>
              <a:rPr lang="en-US" baseline="0" dirty="0" err="1" smtClean="0"/>
              <a:t>Sapolsky</a:t>
            </a:r>
            <a:r>
              <a:rPr lang="en-US" baseline="0" dirty="0" smtClean="0"/>
              <a:t>.  What he said was simply that stress affected Mood, Pain, Immune function, and aging.  All of these are affected by acupuncture also, so I started using HRV and skin conductance to measure stress in the clinic.  What I expected to find was that patients’ stress might decrease over time.  What I found instead, was that the patient’s whose HRV showed a “relaxation response” or a decrease in stress in response to the needles, were patients who were more likely to get better with treatment.  Skin conductance did not correlate to the same degree as HRV, so I stopped measuring it.</a:t>
            </a:r>
          </a:p>
          <a:p>
            <a:endParaRPr lang="en-US" dirty="0"/>
          </a:p>
        </p:txBody>
      </p:sp>
      <p:sp>
        <p:nvSpPr>
          <p:cNvPr id="4" name="Slide Number Placeholder 3"/>
          <p:cNvSpPr>
            <a:spLocks noGrp="1"/>
          </p:cNvSpPr>
          <p:nvPr>
            <p:ph type="sldNum" sz="quarter" idx="10"/>
          </p:nvPr>
        </p:nvSpPr>
        <p:spPr/>
        <p:txBody>
          <a:bodyPr/>
          <a:lstStyle/>
          <a:p>
            <a:fld id="{2BFA6D9E-47C3-4906-9FAC-873D2F4A90DA}" type="slidenum">
              <a:rPr lang="en-US" smtClean="0"/>
              <a:t>58</a:t>
            </a:fld>
            <a:endParaRPr lang="en-US"/>
          </a:p>
        </p:txBody>
      </p:sp>
    </p:spTree>
    <p:extLst>
      <p:ext uri="{BB962C8B-B14F-4D97-AF65-F5344CB8AC3E}">
        <p14:creationId xmlns:p14="http://schemas.microsoft.com/office/powerpoint/2010/main" val="2463573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a:t>
            </a:r>
            <a:r>
              <a:rPr lang="en-US" baseline="0" dirty="0" smtClean="0"/>
              <a:t> hope you will see, I started out looking at stress levels but got into much more interesting territory.</a:t>
            </a:r>
            <a:endParaRPr lang="en-US" dirty="0"/>
          </a:p>
        </p:txBody>
      </p:sp>
      <p:sp>
        <p:nvSpPr>
          <p:cNvPr id="4" name="Slide Number Placeholder 3"/>
          <p:cNvSpPr>
            <a:spLocks noGrp="1"/>
          </p:cNvSpPr>
          <p:nvPr>
            <p:ph type="sldNum" sz="quarter" idx="10"/>
          </p:nvPr>
        </p:nvSpPr>
        <p:spPr/>
        <p:txBody>
          <a:bodyPr/>
          <a:lstStyle/>
          <a:p>
            <a:fld id="{2BFA6D9E-47C3-4906-9FAC-873D2F4A90DA}" type="slidenum">
              <a:rPr lang="en-US" smtClean="0"/>
              <a:t>4</a:t>
            </a:fld>
            <a:endParaRPr lang="en-US"/>
          </a:p>
        </p:txBody>
      </p:sp>
    </p:spTree>
    <p:extLst>
      <p:ext uri="{BB962C8B-B14F-4D97-AF65-F5344CB8AC3E}">
        <p14:creationId xmlns:p14="http://schemas.microsoft.com/office/powerpoint/2010/main" val="1835789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Trained</a:t>
            </a:r>
            <a:r>
              <a:rPr lang="en-US" baseline="0" dirty="0" smtClean="0"/>
              <a:t> as an anesthesiologist, I became curious about the physiology</a:t>
            </a:r>
          </a:p>
          <a:p>
            <a:r>
              <a:rPr lang="en-US" baseline="0" dirty="0" smtClean="0"/>
              <a:t>For pain syndromes, I understood about gating, but what about allergy?  Anxiety?</a:t>
            </a:r>
          </a:p>
          <a:p>
            <a:r>
              <a:rPr lang="en-US" baseline="0" dirty="0" smtClean="0"/>
              <a:t>I remembered vaguely a presentation at the yearly Anesthesia conference  about heart rate being able to predict more than just heart function</a:t>
            </a:r>
            <a:endParaRPr lang="en-US" dirty="0"/>
          </a:p>
        </p:txBody>
      </p:sp>
      <p:sp>
        <p:nvSpPr>
          <p:cNvPr id="4" name="Slide Number Placeholder 3"/>
          <p:cNvSpPr>
            <a:spLocks noGrp="1"/>
          </p:cNvSpPr>
          <p:nvPr>
            <p:ph type="sldNum" sz="quarter" idx="10"/>
          </p:nvPr>
        </p:nvSpPr>
        <p:spPr/>
        <p:txBody>
          <a:bodyPr/>
          <a:lstStyle/>
          <a:p>
            <a:fld id="{2BFA6D9E-47C3-4906-9FAC-873D2F4A90DA}" type="slidenum">
              <a:rPr lang="en-US" smtClean="0"/>
              <a:t>5</a:t>
            </a:fld>
            <a:endParaRPr lang="en-US"/>
          </a:p>
        </p:txBody>
      </p:sp>
    </p:spTree>
    <p:extLst>
      <p:ext uri="{BB962C8B-B14F-4D97-AF65-F5344CB8AC3E}">
        <p14:creationId xmlns:p14="http://schemas.microsoft.com/office/powerpoint/2010/main" val="1835789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Looks at autonomic balance</a:t>
            </a:r>
          </a:p>
          <a:p>
            <a:r>
              <a:rPr lang="en-US" dirty="0" smtClean="0"/>
              <a:t>Aversely affected by age, mood, and illness   they are using to assess risk in the </a:t>
            </a:r>
            <a:r>
              <a:rPr lang="en-US" dirty="0" err="1" smtClean="0"/>
              <a:t>Icu</a:t>
            </a:r>
            <a:r>
              <a:rPr lang="en-US" baseline="0" dirty="0" smtClean="0"/>
              <a:t> and other applications</a:t>
            </a:r>
            <a:endParaRPr lang="en-US" dirty="0" smtClean="0"/>
          </a:p>
          <a:p>
            <a:r>
              <a:rPr lang="en-US" dirty="0" smtClean="0"/>
              <a:t>For purposed</a:t>
            </a:r>
            <a:r>
              <a:rPr lang="en-US" baseline="0" dirty="0" smtClean="0"/>
              <a:t> of this talk </a:t>
            </a:r>
            <a:r>
              <a:rPr lang="en-US" baseline="0" dirty="0" err="1" smtClean="0"/>
              <a:t>hrv</a:t>
            </a:r>
            <a:r>
              <a:rPr lang="en-US" baseline="0" dirty="0" smtClean="0"/>
              <a:t> is stress</a:t>
            </a:r>
          </a:p>
          <a:p>
            <a:r>
              <a:rPr lang="en-US" baseline="0" dirty="0" smtClean="0"/>
              <a:t>This is a typical 10 minute heart rate tracing HR and above </a:t>
            </a:r>
            <a:r>
              <a:rPr lang="en-US" baseline="0" dirty="0" err="1" smtClean="0"/>
              <a:t>interbeat</a:t>
            </a:r>
            <a:r>
              <a:rPr lang="en-US" baseline="0" dirty="0" smtClean="0"/>
              <a:t> interval</a:t>
            </a:r>
          </a:p>
          <a:p>
            <a:endParaRPr lang="en-US" dirty="0"/>
          </a:p>
        </p:txBody>
      </p:sp>
      <p:sp>
        <p:nvSpPr>
          <p:cNvPr id="4" name="Slide Number Placeholder 3"/>
          <p:cNvSpPr>
            <a:spLocks noGrp="1"/>
          </p:cNvSpPr>
          <p:nvPr>
            <p:ph type="sldNum" sz="quarter" idx="10"/>
          </p:nvPr>
        </p:nvSpPr>
        <p:spPr/>
        <p:txBody>
          <a:bodyPr/>
          <a:lstStyle/>
          <a:p>
            <a:fld id="{2BFA6D9E-47C3-4906-9FAC-873D2F4A90DA}" type="slidenum">
              <a:rPr lang="en-US" smtClean="0"/>
              <a:t>6</a:t>
            </a:fld>
            <a:endParaRPr lang="en-US"/>
          </a:p>
        </p:txBody>
      </p:sp>
    </p:spTree>
    <p:extLst>
      <p:ext uri="{BB962C8B-B14F-4D97-AF65-F5344CB8AC3E}">
        <p14:creationId xmlns:p14="http://schemas.microsoft.com/office/powerpoint/2010/main" val="4042561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turns out that this variability declines with stress, age,</a:t>
            </a:r>
            <a:r>
              <a:rPr lang="en-US" baseline="0" dirty="0" smtClean="0"/>
              <a:t> illness.  Using variability to analyze people’s gaits in the same way.</a:t>
            </a:r>
            <a:endParaRPr lang="en-US" dirty="0" smtClean="0"/>
          </a:p>
          <a:p>
            <a:r>
              <a:rPr lang="en-US" dirty="0" smtClean="0"/>
              <a:t>Indeed</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3741B09-9DB0-4BA2-A2DF-963EB4432A38}" type="slidenum">
              <a:rPr lang="en-US" smtClean="0"/>
              <a:t>7</a:t>
            </a:fld>
            <a:endParaRPr lang="en-US"/>
          </a:p>
        </p:txBody>
      </p:sp>
    </p:spTree>
    <p:extLst>
      <p:ext uri="{BB962C8B-B14F-4D97-AF65-F5344CB8AC3E}">
        <p14:creationId xmlns:p14="http://schemas.microsoft.com/office/powerpoint/2010/main" val="1408654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Balance between sympathetic</a:t>
            </a:r>
            <a:r>
              <a:rPr lang="en-US" baseline="0" dirty="0" smtClean="0"/>
              <a:t> and parasympathetic branches of the autonomic nervous system</a:t>
            </a:r>
          </a:p>
          <a:p>
            <a:endParaRPr lang="en-US" dirty="0"/>
          </a:p>
        </p:txBody>
      </p:sp>
      <p:sp>
        <p:nvSpPr>
          <p:cNvPr id="4" name="Slide Number Placeholder 3"/>
          <p:cNvSpPr>
            <a:spLocks noGrp="1"/>
          </p:cNvSpPr>
          <p:nvPr>
            <p:ph type="sldNum" sz="quarter" idx="10"/>
          </p:nvPr>
        </p:nvSpPr>
        <p:spPr/>
        <p:txBody>
          <a:bodyPr/>
          <a:lstStyle/>
          <a:p>
            <a:fld id="{13741B09-9DB0-4BA2-A2DF-963EB4432A38}" type="slidenum">
              <a:rPr lang="en-US" smtClean="0"/>
              <a:t>8</a:t>
            </a:fld>
            <a:endParaRPr lang="en-US"/>
          </a:p>
        </p:txBody>
      </p:sp>
    </p:spTree>
    <p:extLst>
      <p:ext uri="{BB962C8B-B14F-4D97-AF65-F5344CB8AC3E}">
        <p14:creationId xmlns:p14="http://schemas.microsoft.com/office/powerpoint/2010/main" val="3456825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turned out to be especially fortuitous because HRV is able to pick up subtle, nonlinear physiological changes which has become the focus of my exploration and the foundation of the protocol I use.</a:t>
            </a:r>
          </a:p>
          <a:p>
            <a:r>
              <a:rPr lang="en-US" baseline="0" dirty="0" smtClean="0"/>
              <a:t>In living nature a degree of variability is, well natural.  </a:t>
            </a:r>
            <a:endParaRPr lang="en-US" dirty="0"/>
          </a:p>
        </p:txBody>
      </p:sp>
      <p:sp>
        <p:nvSpPr>
          <p:cNvPr id="4" name="Slide Number Placeholder 3"/>
          <p:cNvSpPr>
            <a:spLocks noGrp="1"/>
          </p:cNvSpPr>
          <p:nvPr>
            <p:ph type="sldNum" sz="quarter" idx="10"/>
          </p:nvPr>
        </p:nvSpPr>
        <p:spPr/>
        <p:txBody>
          <a:bodyPr/>
          <a:lstStyle/>
          <a:p>
            <a:fld id="{2BFA6D9E-47C3-4906-9FAC-873D2F4A90DA}" type="slidenum">
              <a:rPr lang="en-US" smtClean="0"/>
              <a:t>12</a:t>
            </a:fld>
            <a:endParaRPr lang="en-US"/>
          </a:p>
        </p:txBody>
      </p:sp>
    </p:spTree>
    <p:extLst>
      <p:ext uri="{BB962C8B-B14F-4D97-AF65-F5344CB8AC3E}">
        <p14:creationId xmlns:p14="http://schemas.microsoft.com/office/powerpoint/2010/main" val="1835789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22C1641-4D29-480E-9485-C803774E4ABD}" type="datetimeFigureOut">
              <a:rPr lang="en-US" smtClean="0"/>
              <a:t>2/1/2015</a:t>
            </a:fld>
            <a:endParaRPr lang="en-US"/>
          </a:p>
        </p:txBody>
      </p:sp>
      <p:sp>
        <p:nvSpPr>
          <p:cNvPr id="8" name="Slide Number Placeholder 7"/>
          <p:cNvSpPr>
            <a:spLocks noGrp="1"/>
          </p:cNvSpPr>
          <p:nvPr>
            <p:ph type="sldNum" sz="quarter" idx="11"/>
          </p:nvPr>
        </p:nvSpPr>
        <p:spPr/>
        <p:txBody>
          <a:bodyPr/>
          <a:lstStyle/>
          <a:p>
            <a:fld id="{60F7EA6B-4C11-4CE6-9B14-A808B422442B}"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2C1641-4D29-480E-9485-C803774E4ABD}" type="datetimeFigureOut">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7EA6B-4C11-4CE6-9B14-A808B42244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2C1641-4D29-480E-9485-C803774E4ABD}" type="datetimeFigureOut">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7EA6B-4C11-4CE6-9B14-A808B42244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22C1641-4D29-480E-9485-C803774E4ABD}" type="datetimeFigureOut">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7EA6B-4C11-4CE6-9B14-A808B42244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2C1641-4D29-480E-9485-C803774E4ABD}" type="datetimeFigureOut">
              <a:rPr lang="en-US" smtClean="0"/>
              <a:t>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F7EA6B-4C11-4CE6-9B14-A808B422442B}"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B22C1641-4D29-480E-9485-C803774E4ABD}" type="datetimeFigureOut">
              <a:rPr lang="en-US" smtClean="0"/>
              <a:t>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F7EA6B-4C11-4CE6-9B14-A808B422442B}"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22C1641-4D29-480E-9485-C803774E4ABD}" type="datetimeFigureOut">
              <a:rPr lang="en-US" smtClean="0"/>
              <a:t>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F7EA6B-4C11-4CE6-9B14-A808B422442B}"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22C1641-4D29-480E-9485-C803774E4ABD}" type="datetimeFigureOut">
              <a:rPr lang="en-US" smtClean="0"/>
              <a:t>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F7EA6B-4C11-4CE6-9B14-A808B42244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2C1641-4D29-480E-9485-C803774E4ABD}" type="datetimeFigureOut">
              <a:rPr lang="en-US" smtClean="0"/>
              <a:t>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F7EA6B-4C11-4CE6-9B14-A808B42244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2C1641-4D29-480E-9485-C803774E4ABD}" type="datetimeFigureOut">
              <a:rPr lang="en-US" smtClean="0"/>
              <a:t>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F7EA6B-4C11-4CE6-9B14-A808B42244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2C1641-4D29-480E-9485-C803774E4ABD}" type="datetimeFigureOut">
              <a:rPr lang="en-US" smtClean="0"/>
              <a:t>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F7EA6B-4C11-4CE6-9B14-A808B42244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14000">
              <a:srgbClr val="FBF0EB">
                <a:lumMod val="88000"/>
                <a:lumOff val="12000"/>
                <a:alpha val="74000"/>
              </a:srgbClr>
            </a:gs>
            <a:gs pos="78000">
              <a:schemeClr val="bg1">
                <a:tint val="90000"/>
                <a:shade val="90000"/>
                <a:satMod val="200000"/>
              </a:schemeClr>
            </a:gs>
            <a:gs pos="98000">
              <a:schemeClr val="bg1">
                <a:tint val="90000"/>
                <a:shade val="70000"/>
                <a:satMod val="25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22C1641-4D29-480E-9485-C803774E4ABD}" type="datetimeFigureOut">
              <a:rPr lang="en-US" smtClean="0"/>
              <a:t>2/1/2015</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60F7EA6B-4C11-4CE6-9B14-A808B422442B}"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ncbi.nlm.nih.gov/pubmed/25352944" TargetMode="External"/><Relationship Id="rId4" Type="http://schemas.openxmlformats.org/officeDocument/2006/relationships/hyperlink" Target="http://www.ksparrowmd.com/wp-content/uploads/Does-Acupuncture-Reduce-Stress-Proof.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mailto:ksparrowmd@gmail.com" TargetMode="External"/><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ncbi.nlm.nih.gov/pubmed/23548121"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r>
              <a:rPr lang="en-US" sz="5400" b="1" dirty="0" smtClean="0"/>
              <a:t>Optimizing </a:t>
            </a:r>
            <a:r>
              <a:rPr lang="en-US" sz="5400" b="1" dirty="0"/>
              <a:t>Acupuncture Treatment using Stress </a:t>
            </a:r>
            <a:r>
              <a:rPr lang="en-US" sz="5400" b="1" dirty="0" smtClean="0"/>
              <a:t>Monitoring</a:t>
            </a:r>
            <a:r>
              <a:rPr lang="en-US" sz="5400" dirty="0"/>
              <a:t/>
            </a:r>
            <a:br>
              <a:rPr lang="en-US" sz="5400" dirty="0"/>
            </a:br>
            <a:endParaRPr lang="en-US" sz="5400" dirty="0"/>
          </a:p>
        </p:txBody>
      </p:sp>
      <p:sp>
        <p:nvSpPr>
          <p:cNvPr id="3" name="Subtitle 2"/>
          <p:cNvSpPr>
            <a:spLocks noGrp="1"/>
          </p:cNvSpPr>
          <p:nvPr>
            <p:ph type="subTitle" idx="1"/>
          </p:nvPr>
        </p:nvSpPr>
        <p:spPr/>
        <p:txBody>
          <a:bodyPr>
            <a:noAutofit/>
          </a:bodyPr>
          <a:lstStyle/>
          <a:p>
            <a:pPr algn="r"/>
            <a:r>
              <a:rPr lang="en-US" sz="2400" b="1" i="1" dirty="0" smtClean="0">
                <a:solidFill>
                  <a:schemeClr val="tx1"/>
                </a:solidFill>
              </a:rPr>
              <a:t>Development of a Heart Rate </a:t>
            </a:r>
            <a:r>
              <a:rPr lang="en-US" b="1" i="1" dirty="0">
                <a:solidFill>
                  <a:schemeClr val="tx1"/>
                </a:solidFill>
              </a:rPr>
              <a:t>V</a:t>
            </a:r>
            <a:r>
              <a:rPr lang="en-US" sz="2400" b="1" i="1" dirty="0" smtClean="0">
                <a:solidFill>
                  <a:schemeClr val="tx1"/>
                </a:solidFill>
              </a:rPr>
              <a:t>ariability Protocol for Use in the Acupuncture Clinic</a:t>
            </a:r>
          </a:p>
        </p:txBody>
      </p:sp>
    </p:spTree>
    <p:extLst>
      <p:ext uri="{BB962C8B-B14F-4D97-AF65-F5344CB8AC3E}">
        <p14:creationId xmlns:p14="http://schemas.microsoft.com/office/powerpoint/2010/main" val="333027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Between Heaven and Earth</a:t>
            </a:r>
            <a:endParaRPr lang="en-US" sz="4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3551" y="1905000"/>
            <a:ext cx="6073082" cy="4038600"/>
          </a:xfrm>
        </p:spPr>
      </p:pic>
    </p:spTree>
    <p:extLst>
      <p:ext uri="{BB962C8B-B14F-4D97-AF65-F5344CB8AC3E}">
        <p14:creationId xmlns:p14="http://schemas.microsoft.com/office/powerpoint/2010/main" val="3029352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 Beach</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722437"/>
            <a:ext cx="6034617" cy="4525963"/>
          </a:xfrm>
        </p:spPr>
      </p:pic>
    </p:spTree>
    <p:extLst>
      <p:ext uri="{BB962C8B-B14F-4D97-AF65-F5344CB8AC3E}">
        <p14:creationId xmlns:p14="http://schemas.microsoft.com/office/powerpoint/2010/main" val="527837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Why I became interested in Heart </a:t>
            </a:r>
            <a:r>
              <a:rPr lang="en-US" dirty="0"/>
              <a:t>R</a:t>
            </a:r>
            <a:r>
              <a:rPr lang="en-US" dirty="0" smtClean="0"/>
              <a:t>ate </a:t>
            </a:r>
            <a:r>
              <a:rPr lang="en-US" dirty="0"/>
              <a:t>V</a:t>
            </a:r>
            <a:r>
              <a:rPr lang="en-US" dirty="0" smtClean="0"/>
              <a:t>ariability</a:t>
            </a:r>
            <a:endParaRPr lang="en-US" dirty="0"/>
          </a:p>
        </p:txBody>
      </p:sp>
      <p:sp>
        <p:nvSpPr>
          <p:cNvPr id="3" name="Content Placeholder 2"/>
          <p:cNvSpPr>
            <a:spLocks noGrp="1"/>
          </p:cNvSpPr>
          <p:nvPr>
            <p:ph idx="1"/>
          </p:nvPr>
        </p:nvSpPr>
        <p:spPr>
          <a:xfrm>
            <a:off x="457200" y="2332037"/>
            <a:ext cx="8229600" cy="3535363"/>
          </a:xfrm>
        </p:spPr>
        <p:txBody>
          <a:bodyPr>
            <a:normAutofit/>
          </a:bodyPr>
          <a:lstStyle/>
          <a:p>
            <a:r>
              <a:rPr lang="en-US" sz="2800" b="1" dirty="0" smtClean="0"/>
              <a:t>Heart Rate Variability shows autonomic input </a:t>
            </a:r>
          </a:p>
          <a:p>
            <a:endParaRPr lang="en-US" sz="2800" b="1" dirty="0"/>
          </a:p>
          <a:p>
            <a:endParaRPr lang="en-US" sz="2800" b="1" dirty="0" smtClean="0"/>
          </a:p>
          <a:p>
            <a:r>
              <a:rPr lang="en-US" sz="2800" b="1" dirty="0" smtClean="0"/>
              <a:t>HRV is able to detect subtle nonlinear, physiological changes and acupuncture is a subtle physiological input</a:t>
            </a:r>
          </a:p>
          <a:p>
            <a:endParaRPr lang="en-US" dirty="0" smtClean="0"/>
          </a:p>
        </p:txBody>
      </p:sp>
    </p:spTree>
    <p:extLst>
      <p:ext uri="{BB962C8B-B14F-4D97-AF65-F5344CB8AC3E}">
        <p14:creationId xmlns:p14="http://schemas.microsoft.com/office/powerpoint/2010/main" val="970897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BEBA8EAE-BF5A-486C-A8C5-ECC9F3942E4B}">
                <a14:imgProps xmlns:a14="http://schemas.microsoft.com/office/drawing/2010/main">
                  <a14:imgLayer r:embed="rId4">
                    <a14:imgEffect>
                      <a14:brightnessContrast bright="53000"/>
                    </a14:imgEffect>
                  </a14:imgLayer>
                </a14:imgProps>
              </a:ext>
              <a:ext uri="{28A0092B-C50C-407E-A947-70E740481C1C}">
                <a14:useLocalDpi xmlns:a14="http://schemas.microsoft.com/office/drawing/2010/main" val="0"/>
              </a:ext>
            </a:extLst>
          </a:blip>
          <a:stretch>
            <a:fillRect/>
          </a:stretch>
        </p:blipFill>
        <p:spPr>
          <a:xfrm>
            <a:off x="0" y="12186"/>
            <a:ext cx="8915400" cy="6685378"/>
          </a:xfrm>
        </p:spPr>
      </p:pic>
    </p:spTree>
    <p:extLst>
      <p:ext uri="{BB962C8B-B14F-4D97-AF65-F5344CB8AC3E}">
        <p14:creationId xmlns:p14="http://schemas.microsoft.com/office/powerpoint/2010/main" val="4182433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676A55"/>
                </a:solidFill>
              </a:rPr>
              <a:t>Applying Principles from Complex Systems to Studying the Efficacy of CAM Therapies</a:t>
            </a:r>
            <a:endParaRPr lang="en-US" dirty="0"/>
          </a:p>
        </p:txBody>
      </p:sp>
      <p:sp>
        <p:nvSpPr>
          <p:cNvPr id="3" name="Content Placeholder 2"/>
          <p:cNvSpPr>
            <a:spLocks noGrp="1"/>
          </p:cNvSpPr>
          <p:nvPr>
            <p:ph idx="1"/>
          </p:nvPr>
        </p:nvSpPr>
        <p:spPr>
          <a:xfrm>
            <a:off x="457200" y="1828800"/>
            <a:ext cx="8229600" cy="4297363"/>
          </a:xfrm>
        </p:spPr>
        <p:txBody>
          <a:bodyPr>
            <a:normAutofit lnSpcReduction="10000"/>
          </a:bodyPr>
          <a:lstStyle/>
          <a:p>
            <a:pPr marL="0" indent="0">
              <a:buNone/>
            </a:pPr>
            <a:r>
              <a:rPr lang="en-US" sz="3600" dirty="0" smtClean="0"/>
              <a:t>Terms </a:t>
            </a:r>
            <a:r>
              <a:rPr lang="en-US" sz="3600" dirty="0"/>
              <a:t>such as </a:t>
            </a:r>
            <a:r>
              <a:rPr lang="en-US" sz="3600" b="1" i="1" dirty="0"/>
              <a:t>adaptability, robustness</a:t>
            </a:r>
            <a:r>
              <a:rPr lang="en-US" sz="3600" b="1" dirty="0"/>
              <a:t>, or </a:t>
            </a:r>
            <a:r>
              <a:rPr lang="en-US" sz="3600" b="1" i="1" dirty="0"/>
              <a:t>health</a:t>
            </a:r>
            <a:r>
              <a:rPr lang="en-US" sz="3600" dirty="0"/>
              <a:t> were previously considered qualitative terms and thus were quantitatively intractable. Yet, complexity science has identified analytical methods </a:t>
            </a:r>
            <a:r>
              <a:rPr lang="en-US" sz="3600" b="1" dirty="0"/>
              <a:t>that can help assess these </a:t>
            </a:r>
            <a:r>
              <a:rPr lang="en-US" sz="3600" b="1" dirty="0" smtClean="0"/>
              <a:t>features</a:t>
            </a:r>
          </a:p>
          <a:p>
            <a:pPr marL="0" indent="0">
              <a:buNone/>
            </a:pPr>
            <a:endParaRPr lang="en-US" sz="1200" dirty="0"/>
          </a:p>
          <a:p>
            <a:pPr marL="0" indent="0">
              <a:buNone/>
            </a:pPr>
            <a:r>
              <a:rPr lang="en-US" dirty="0"/>
              <a:t> </a:t>
            </a:r>
          </a:p>
          <a:p>
            <a:endParaRPr lang="en-US" dirty="0"/>
          </a:p>
        </p:txBody>
      </p:sp>
    </p:spTree>
    <p:extLst>
      <p:ext uri="{BB962C8B-B14F-4D97-AF65-F5344CB8AC3E}">
        <p14:creationId xmlns:p14="http://schemas.microsoft.com/office/powerpoint/2010/main" val="32465895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676A55"/>
                </a:solidFill>
              </a:rPr>
              <a:t>Applying Principles from Complex Systems to Studying the Efficacy of CAM Therapies</a:t>
            </a:r>
            <a:endParaRPr lang="en-US" dirty="0"/>
          </a:p>
        </p:txBody>
      </p:sp>
      <p:sp>
        <p:nvSpPr>
          <p:cNvPr id="3" name="Content Placeholder 2"/>
          <p:cNvSpPr>
            <a:spLocks noGrp="1"/>
          </p:cNvSpPr>
          <p:nvPr>
            <p:ph idx="1"/>
          </p:nvPr>
        </p:nvSpPr>
        <p:spPr>
          <a:xfrm>
            <a:off x="457200" y="1828800"/>
            <a:ext cx="8229600" cy="4297363"/>
          </a:xfrm>
        </p:spPr>
        <p:txBody>
          <a:bodyPr>
            <a:normAutofit/>
          </a:bodyPr>
          <a:lstStyle/>
          <a:p>
            <a:pPr marL="0" indent="0">
              <a:buNone/>
            </a:pPr>
            <a:r>
              <a:rPr lang="en-US" sz="3600" dirty="0" smtClean="0"/>
              <a:t>transformations </a:t>
            </a:r>
            <a:r>
              <a:rPr lang="en-US" sz="3600" dirty="0"/>
              <a:t>from one state to another can happen </a:t>
            </a:r>
            <a:r>
              <a:rPr lang="en-US" sz="3600" b="1" dirty="0"/>
              <a:t>gradually or precipitously</a:t>
            </a:r>
            <a:r>
              <a:rPr lang="en-US" sz="3600" dirty="0" smtClean="0"/>
              <a:t>.</a:t>
            </a:r>
          </a:p>
          <a:p>
            <a:pPr marL="0" indent="0">
              <a:buNone/>
            </a:pPr>
            <a:endParaRPr lang="en-US" sz="3600" i="1" dirty="0" smtClean="0"/>
          </a:p>
          <a:p>
            <a:pPr marL="0" indent="0">
              <a:buNone/>
            </a:pPr>
            <a:r>
              <a:rPr lang="en-US" sz="1200" dirty="0" err="1" smtClean="0"/>
              <a:t>Ahn</a:t>
            </a:r>
            <a:r>
              <a:rPr lang="en-US" sz="1200" dirty="0" smtClean="0"/>
              <a:t> </a:t>
            </a:r>
            <a:r>
              <a:rPr lang="en-US" sz="1200" dirty="0"/>
              <a:t>AC, </a:t>
            </a:r>
            <a:r>
              <a:rPr lang="en-US" sz="1200" dirty="0" err="1"/>
              <a:t>Nahin</a:t>
            </a:r>
            <a:r>
              <a:rPr lang="en-US" sz="1200" dirty="0"/>
              <a:t> RL, Calabrese C, et al. Applying Principles from Complex Systems to Studying the Efficacy of CAM Therapies. </a:t>
            </a:r>
            <a:r>
              <a:rPr lang="en-US" sz="1200" i="1" dirty="0"/>
              <a:t>J </a:t>
            </a:r>
            <a:r>
              <a:rPr lang="en-US" sz="1200" i="1" dirty="0" err="1"/>
              <a:t>Altern</a:t>
            </a:r>
            <a:r>
              <a:rPr lang="en-US" sz="1200" i="1" dirty="0"/>
              <a:t> Complement Med</a:t>
            </a:r>
            <a:r>
              <a:rPr lang="en-US" sz="1200" dirty="0"/>
              <a:t>. 2010;16(9):1015–22.</a:t>
            </a:r>
          </a:p>
          <a:p>
            <a:pPr marL="0" indent="0">
              <a:buNone/>
            </a:pPr>
            <a:r>
              <a:rPr lang="en-US" dirty="0"/>
              <a:t> </a:t>
            </a:r>
          </a:p>
          <a:p>
            <a:endParaRPr lang="en-US" dirty="0"/>
          </a:p>
        </p:txBody>
      </p:sp>
    </p:spTree>
    <p:extLst>
      <p:ext uri="{BB962C8B-B14F-4D97-AF65-F5344CB8AC3E}">
        <p14:creationId xmlns:p14="http://schemas.microsoft.com/office/powerpoint/2010/main" val="35994527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676A55"/>
                </a:solidFill>
              </a:rPr>
              <a:t>Applying Principles from Complex Systems to Studying the Efficacy of CAM Therapies</a:t>
            </a:r>
            <a:endParaRPr lang="en-US" dirty="0"/>
          </a:p>
        </p:txBody>
      </p:sp>
      <p:sp>
        <p:nvSpPr>
          <p:cNvPr id="3" name="Content Placeholder 2"/>
          <p:cNvSpPr>
            <a:spLocks noGrp="1"/>
          </p:cNvSpPr>
          <p:nvPr>
            <p:ph idx="1"/>
          </p:nvPr>
        </p:nvSpPr>
        <p:spPr>
          <a:xfrm>
            <a:off x="457200" y="1828800"/>
            <a:ext cx="8229600" cy="4297363"/>
          </a:xfrm>
        </p:spPr>
        <p:txBody>
          <a:bodyPr>
            <a:normAutofit fontScale="92500" lnSpcReduction="20000"/>
          </a:bodyPr>
          <a:lstStyle/>
          <a:p>
            <a:pPr marL="0" indent="0">
              <a:buNone/>
            </a:pPr>
            <a:endParaRPr lang="en-US" sz="3500" i="1" dirty="0" smtClean="0"/>
          </a:p>
          <a:p>
            <a:pPr marL="0" indent="0">
              <a:buNone/>
            </a:pPr>
            <a:r>
              <a:rPr lang="en-US" sz="3900" dirty="0" smtClean="0"/>
              <a:t>Because </a:t>
            </a:r>
            <a:r>
              <a:rPr lang="en-US" sz="3900" dirty="0"/>
              <a:t>heart rate is dynamically balanced through many </a:t>
            </a:r>
            <a:r>
              <a:rPr lang="en-US" sz="3900" dirty="0" smtClean="0"/>
              <a:t>elements, </a:t>
            </a:r>
            <a:r>
              <a:rPr lang="en-US" sz="3900" dirty="0"/>
              <a:t>the heart theoretically should be responsive to, and exhibit increased complexity across, multiple time scales in concert with fluctuations in these elements</a:t>
            </a:r>
            <a:r>
              <a:rPr lang="en-US" sz="3500" i="1" dirty="0"/>
              <a:t>.”</a:t>
            </a:r>
            <a:r>
              <a:rPr lang="en-US" sz="3500" dirty="0"/>
              <a:t> </a:t>
            </a:r>
            <a:r>
              <a:rPr lang="en-US" sz="1200" dirty="0" err="1"/>
              <a:t>Ahn</a:t>
            </a:r>
            <a:r>
              <a:rPr lang="en-US" sz="1200" dirty="0"/>
              <a:t> AC, </a:t>
            </a:r>
            <a:r>
              <a:rPr lang="en-US" sz="1200" dirty="0" err="1"/>
              <a:t>Nahin</a:t>
            </a:r>
            <a:r>
              <a:rPr lang="en-US" sz="1200" dirty="0"/>
              <a:t> RL, Calabrese C, et al. Applying Principles from Complex Systems to Studying the Efficacy of CAM Therapies. </a:t>
            </a:r>
            <a:r>
              <a:rPr lang="en-US" sz="1200" i="1" dirty="0"/>
              <a:t>J </a:t>
            </a:r>
            <a:r>
              <a:rPr lang="en-US" sz="1200" i="1" dirty="0" err="1"/>
              <a:t>Altern</a:t>
            </a:r>
            <a:r>
              <a:rPr lang="en-US" sz="1200" i="1" dirty="0"/>
              <a:t> Complement Med</a:t>
            </a:r>
            <a:r>
              <a:rPr lang="en-US" sz="1200" dirty="0"/>
              <a:t>. 2010;16(9):1015–22.</a:t>
            </a:r>
          </a:p>
          <a:p>
            <a:pPr marL="0" indent="0">
              <a:buNone/>
            </a:pPr>
            <a:r>
              <a:rPr lang="en-US" dirty="0"/>
              <a:t> </a:t>
            </a:r>
          </a:p>
          <a:p>
            <a:endParaRPr lang="en-US" dirty="0"/>
          </a:p>
        </p:txBody>
      </p:sp>
    </p:spTree>
    <p:extLst>
      <p:ext uri="{BB962C8B-B14F-4D97-AF65-F5344CB8AC3E}">
        <p14:creationId xmlns:p14="http://schemas.microsoft.com/office/powerpoint/2010/main" val="3599452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Applying Principles from Complex </a:t>
            </a:r>
            <a:r>
              <a:rPr lang="en-US" sz="3200" dirty="0" smtClean="0"/>
              <a:t>Systems </a:t>
            </a:r>
            <a:r>
              <a:rPr lang="en-US" sz="3200" dirty="0"/>
              <a:t>to Studying the Efficacy of CAM Therapies</a:t>
            </a:r>
          </a:p>
        </p:txBody>
      </p:sp>
      <p:sp>
        <p:nvSpPr>
          <p:cNvPr id="3" name="Content Placeholder 2"/>
          <p:cNvSpPr>
            <a:spLocks noGrp="1"/>
          </p:cNvSpPr>
          <p:nvPr>
            <p:ph idx="1"/>
          </p:nvPr>
        </p:nvSpPr>
        <p:spPr>
          <a:xfrm>
            <a:off x="457200" y="2438400"/>
            <a:ext cx="8229600" cy="3687763"/>
          </a:xfrm>
        </p:spPr>
        <p:txBody>
          <a:bodyPr>
            <a:normAutofit/>
          </a:bodyPr>
          <a:lstStyle/>
          <a:p>
            <a:pPr marL="0" indent="0">
              <a:buNone/>
            </a:pPr>
            <a:r>
              <a:rPr lang="en-US" sz="3600" b="1" dirty="0" smtClean="0"/>
              <a:t>Small</a:t>
            </a:r>
            <a:r>
              <a:rPr lang="en-US" sz="3200" b="1" dirty="0" smtClean="0"/>
              <a:t> perturbation </a:t>
            </a:r>
            <a:r>
              <a:rPr lang="en-US" sz="3200" b="1" dirty="0"/>
              <a:t>can have large, </a:t>
            </a:r>
            <a:r>
              <a:rPr lang="en-US" sz="3200" b="1" dirty="0" smtClean="0"/>
              <a:t>unpredictable effects</a:t>
            </a:r>
          </a:p>
          <a:p>
            <a:pPr marL="0" indent="0">
              <a:buNone/>
            </a:pPr>
            <a:endParaRPr lang="en-US" sz="3200" b="1" dirty="0" smtClean="0"/>
          </a:p>
          <a:p>
            <a:pPr marL="0" indent="0">
              <a:buNone/>
            </a:pPr>
            <a:r>
              <a:rPr lang="en-US" sz="3200" b="1" dirty="0"/>
              <a:t> </a:t>
            </a:r>
            <a:endParaRPr lang="en-US" sz="3200" dirty="0"/>
          </a:p>
        </p:txBody>
      </p:sp>
    </p:spTree>
    <p:extLst>
      <p:ext uri="{BB962C8B-B14F-4D97-AF65-F5344CB8AC3E}">
        <p14:creationId xmlns:p14="http://schemas.microsoft.com/office/powerpoint/2010/main" val="3660148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Applying Principles from Complex </a:t>
            </a:r>
            <a:r>
              <a:rPr lang="en-US" sz="3200" dirty="0" smtClean="0"/>
              <a:t>Systems </a:t>
            </a:r>
            <a:r>
              <a:rPr lang="en-US" sz="3200" dirty="0"/>
              <a:t>to Studying the Efficacy of CAM Therapies</a:t>
            </a:r>
          </a:p>
        </p:txBody>
      </p:sp>
      <p:sp>
        <p:nvSpPr>
          <p:cNvPr id="3" name="Content Placeholder 2"/>
          <p:cNvSpPr>
            <a:spLocks noGrp="1"/>
          </p:cNvSpPr>
          <p:nvPr>
            <p:ph idx="1"/>
          </p:nvPr>
        </p:nvSpPr>
        <p:spPr>
          <a:xfrm>
            <a:off x="457200" y="2438400"/>
            <a:ext cx="8229600" cy="3687763"/>
          </a:xfrm>
        </p:spPr>
        <p:txBody>
          <a:bodyPr>
            <a:normAutofit/>
          </a:bodyPr>
          <a:lstStyle/>
          <a:p>
            <a:pPr marL="0" indent="0">
              <a:buNone/>
            </a:pPr>
            <a:r>
              <a:rPr lang="en-US" sz="3200" b="1" dirty="0"/>
              <a:t> </a:t>
            </a:r>
            <a:r>
              <a:rPr lang="en-US" sz="3600" b="1" dirty="0" smtClean="0"/>
              <a:t>Complex</a:t>
            </a:r>
            <a:r>
              <a:rPr lang="en-US" sz="3200" b="1" dirty="0" smtClean="0"/>
              <a:t> Systems are nonlinear</a:t>
            </a:r>
            <a:r>
              <a:rPr lang="en-US" sz="3200" b="1" dirty="0"/>
              <a:t>, which means that the system response to a sum of inputs is not simply the sum of their separate responses</a:t>
            </a:r>
            <a:endParaRPr lang="en-US" sz="3200" b="1" i="1" dirty="0" smtClean="0"/>
          </a:p>
          <a:p>
            <a:pPr marL="0" indent="0">
              <a:buNone/>
            </a:pPr>
            <a:endParaRPr lang="en-US" sz="3200" dirty="0"/>
          </a:p>
        </p:txBody>
      </p:sp>
    </p:spTree>
    <p:extLst>
      <p:ext uri="{BB962C8B-B14F-4D97-AF65-F5344CB8AC3E}">
        <p14:creationId xmlns:p14="http://schemas.microsoft.com/office/powerpoint/2010/main" val="6154611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Why is Heart </a:t>
            </a:r>
            <a:r>
              <a:rPr lang="en-US" sz="3600" dirty="0"/>
              <a:t>R</a:t>
            </a:r>
            <a:r>
              <a:rPr lang="en-US" sz="3600" dirty="0" smtClean="0"/>
              <a:t>ate </a:t>
            </a:r>
            <a:r>
              <a:rPr lang="en-US" sz="3600" dirty="0"/>
              <a:t>V</a:t>
            </a:r>
            <a:r>
              <a:rPr lang="en-US" sz="3600" dirty="0" smtClean="0"/>
              <a:t>ariability  relevant to acupuncture? Pragmatic Concerns</a:t>
            </a:r>
            <a:endParaRPr lang="en-US" sz="3600" dirty="0"/>
          </a:p>
        </p:txBody>
      </p:sp>
      <p:sp>
        <p:nvSpPr>
          <p:cNvPr id="3" name="Content Placeholder 2"/>
          <p:cNvSpPr>
            <a:spLocks noGrp="1"/>
          </p:cNvSpPr>
          <p:nvPr>
            <p:ph idx="1"/>
          </p:nvPr>
        </p:nvSpPr>
        <p:spPr>
          <a:xfrm>
            <a:off x="457200" y="2103437"/>
            <a:ext cx="8229600" cy="4525963"/>
          </a:xfrm>
        </p:spPr>
        <p:txBody>
          <a:bodyPr>
            <a:normAutofit/>
          </a:bodyPr>
          <a:lstStyle/>
          <a:p>
            <a:pPr indent="-342900"/>
            <a:r>
              <a:rPr lang="en-US" sz="2800" dirty="0" smtClean="0"/>
              <a:t>HRV correlates with more definitive physiological parameters which are more expensive but much less convenient and accessible e.g.</a:t>
            </a:r>
          </a:p>
          <a:p>
            <a:pPr lvl="1" indent="-342900"/>
            <a:r>
              <a:rPr lang="en-US" sz="2800" b="1" dirty="0" smtClean="0"/>
              <a:t>Interleukin levels(inflammation)</a:t>
            </a:r>
          </a:p>
          <a:p>
            <a:pPr lvl="1" indent="-342900"/>
            <a:r>
              <a:rPr lang="en-US" sz="2800" b="1" dirty="0" smtClean="0"/>
              <a:t>Cortisol (stress)</a:t>
            </a:r>
          </a:p>
          <a:p>
            <a:pPr lvl="1" indent="-342900"/>
            <a:r>
              <a:rPr lang="en-US" sz="2800" b="1" dirty="0" smtClean="0"/>
              <a:t>Telomeres (Aging)</a:t>
            </a:r>
          </a:p>
          <a:p>
            <a:pPr lvl="1" indent="-342900"/>
            <a:r>
              <a:rPr lang="en-US" sz="2800" b="1" dirty="0"/>
              <a:t>A</a:t>
            </a:r>
            <a:r>
              <a:rPr lang="en-US" sz="2800" b="1" dirty="0" smtClean="0"/>
              <a:t>utonomic </a:t>
            </a:r>
            <a:r>
              <a:rPr lang="en-US" sz="2800" b="1" dirty="0"/>
              <a:t>balance </a:t>
            </a:r>
            <a:r>
              <a:rPr lang="en-US" sz="2800" b="1" dirty="0" smtClean="0"/>
              <a:t>Brain (fMRI)</a:t>
            </a:r>
          </a:p>
          <a:p>
            <a:pPr marL="0" indent="0">
              <a:buNone/>
            </a:pPr>
            <a:endParaRPr lang="en-US" dirty="0" smtClean="0"/>
          </a:p>
        </p:txBody>
      </p:sp>
    </p:spTree>
    <p:extLst>
      <p:ext uri="{BB962C8B-B14F-4D97-AF65-F5344CB8AC3E}">
        <p14:creationId xmlns:p14="http://schemas.microsoft.com/office/powerpoint/2010/main" val="2136845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Balance of Pragmatic and Theoretical Concepts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1" y="1600200"/>
            <a:ext cx="5562599" cy="5029200"/>
          </a:xfrm>
        </p:spPr>
      </p:pic>
    </p:spTree>
    <p:extLst>
      <p:ext uri="{BB962C8B-B14F-4D97-AF65-F5344CB8AC3E}">
        <p14:creationId xmlns:p14="http://schemas.microsoft.com/office/powerpoint/2010/main" val="27766156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HRV Profile/Stress Reduction May Correlate with Successful Acupuncture Treatment</a:t>
            </a:r>
            <a:endParaRPr lang="en-US" sz="3200" dirty="0"/>
          </a:p>
        </p:txBody>
      </p:sp>
      <p:sp>
        <p:nvSpPr>
          <p:cNvPr id="3" name="Content Placeholder 2"/>
          <p:cNvSpPr>
            <a:spLocks noGrp="1"/>
          </p:cNvSpPr>
          <p:nvPr>
            <p:ph idx="1"/>
          </p:nvPr>
        </p:nvSpPr>
        <p:spPr/>
        <p:txBody>
          <a:bodyPr/>
          <a:lstStyle/>
          <a:p>
            <a:pPr marL="0" indent="0">
              <a:buNone/>
            </a:pPr>
            <a:r>
              <a:rPr lang="en-US" dirty="0" smtClean="0"/>
              <a:t> Responders show a decrease in their stress response during acupuncture treatment</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3098799"/>
            <a:ext cx="6705600" cy="3606801"/>
          </a:xfrm>
          <a:prstGeom prst="rect">
            <a:avLst/>
          </a:prstGeom>
        </p:spPr>
      </p:pic>
    </p:spTree>
    <p:extLst>
      <p:ext uri="{BB962C8B-B14F-4D97-AF65-F5344CB8AC3E}">
        <p14:creationId xmlns:p14="http://schemas.microsoft.com/office/powerpoint/2010/main" val="31873028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Analysis of Heart Rate Variability in Acupuncture Practice: Can It improve outcomes?</a:t>
            </a:r>
            <a:endParaRPr lang="en-US" sz="24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85157" y="1600200"/>
            <a:ext cx="5973686" cy="4525963"/>
          </a:xfrm>
        </p:spPr>
      </p:pic>
      <p:sp>
        <p:nvSpPr>
          <p:cNvPr id="5" name="TextBox 4"/>
          <p:cNvSpPr txBox="1"/>
          <p:nvPr/>
        </p:nvSpPr>
        <p:spPr>
          <a:xfrm>
            <a:off x="1371600" y="6248400"/>
            <a:ext cx="7086600" cy="338554"/>
          </a:xfrm>
          <a:prstGeom prst="rect">
            <a:avLst/>
          </a:prstGeom>
          <a:noFill/>
        </p:spPr>
        <p:txBody>
          <a:bodyPr wrap="square" rtlCol="0">
            <a:spAutoFit/>
          </a:bodyPr>
          <a:lstStyle/>
          <a:p>
            <a:pPr algn="ctr"/>
            <a:r>
              <a:rPr lang="en-US" sz="1600" dirty="0">
                <a:latin typeface="Palatino Linotype" panose="02040502050505030304" pitchFamily="18" charset="0"/>
              </a:rPr>
              <a:t>http://www.ksparrowmd.com/wp-content/uploads/sparrow-research1.pdf</a:t>
            </a:r>
          </a:p>
        </p:txBody>
      </p:sp>
    </p:spTree>
    <p:extLst>
      <p:ext uri="{BB962C8B-B14F-4D97-AF65-F5344CB8AC3E}">
        <p14:creationId xmlns:p14="http://schemas.microsoft.com/office/powerpoint/2010/main" val="3374562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Acupuncture and Migraine and HRV</a:t>
            </a:r>
            <a:endParaRPr lang="en-US" dirty="0"/>
          </a:p>
        </p:txBody>
      </p:sp>
      <p:pic>
        <p:nvPicPr>
          <p:cNvPr id="4" name="Content Placeholder 3"/>
          <p:cNvPicPr>
            <a:picLocks noGrp="1" noChangeAspect="1"/>
          </p:cNvPicPr>
          <p:nvPr>
            <p:ph type="pic" idx="1"/>
          </p:nvPr>
        </p:nvPicPr>
        <p:blipFill>
          <a:blip r:embed="rId3">
            <a:extLst>
              <a:ext uri="{28A0092B-C50C-407E-A947-70E740481C1C}">
                <a14:useLocalDpi xmlns:a14="http://schemas.microsoft.com/office/drawing/2010/main" val="0"/>
              </a:ext>
            </a:extLst>
          </a:blip>
          <a:srcRect t="5766" b="5766"/>
          <a:stretch>
            <a:fillRect/>
          </a:stretch>
        </p:blipFill>
        <p:spPr/>
      </p:pic>
      <p:sp>
        <p:nvSpPr>
          <p:cNvPr id="5" name="Text Placeholder 4"/>
          <p:cNvSpPr>
            <a:spLocks noGrp="1"/>
          </p:cNvSpPr>
          <p:nvPr>
            <p:ph type="body" sz="half" idx="2"/>
          </p:nvPr>
        </p:nvSpPr>
        <p:spPr/>
        <p:txBody>
          <a:bodyPr/>
          <a:lstStyle/>
          <a:p>
            <a:r>
              <a:rPr lang="en-US" dirty="0"/>
              <a:t>(</a:t>
            </a:r>
            <a:r>
              <a:rPr lang="en-US" dirty="0" err="1"/>
              <a:t>Clin</a:t>
            </a:r>
            <a:r>
              <a:rPr lang="en-US" dirty="0"/>
              <a:t> J Pain 2008;24:106–115)</a:t>
            </a:r>
          </a:p>
        </p:txBody>
      </p:sp>
    </p:spTree>
    <p:extLst>
      <p:ext uri="{BB962C8B-B14F-4D97-AF65-F5344CB8AC3E}">
        <p14:creationId xmlns:p14="http://schemas.microsoft.com/office/powerpoint/2010/main" val="22393075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HRV May Help to</a:t>
            </a:r>
            <a:endParaRPr lang="en-US" dirty="0"/>
          </a:p>
        </p:txBody>
      </p:sp>
      <p:sp>
        <p:nvSpPr>
          <p:cNvPr id="3" name="Content Placeholder 2"/>
          <p:cNvSpPr>
            <a:spLocks noGrp="1"/>
          </p:cNvSpPr>
          <p:nvPr>
            <p:ph idx="1"/>
          </p:nvPr>
        </p:nvSpPr>
        <p:spPr/>
        <p:txBody>
          <a:bodyPr>
            <a:normAutofit/>
          </a:bodyPr>
          <a:lstStyle/>
          <a:p>
            <a:r>
              <a:rPr lang="en-US" sz="3200" dirty="0" smtClean="0"/>
              <a:t>Identify clinical responders versus clinical </a:t>
            </a:r>
            <a:r>
              <a:rPr lang="en-US" sz="3200" dirty="0" err="1" smtClean="0"/>
              <a:t>nonresponders</a:t>
            </a:r>
            <a:endParaRPr lang="en-US" sz="3200" dirty="0"/>
          </a:p>
        </p:txBody>
      </p:sp>
    </p:spTree>
    <p:extLst>
      <p:ext uri="{BB962C8B-B14F-4D97-AF65-F5344CB8AC3E}">
        <p14:creationId xmlns:p14="http://schemas.microsoft.com/office/powerpoint/2010/main" val="70961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Acupuncture HRV Studies</a:t>
            </a:r>
            <a:endParaRPr lang="en-US" dirty="0"/>
          </a:p>
        </p:txBody>
      </p:sp>
      <p:sp>
        <p:nvSpPr>
          <p:cNvPr id="3" name="Content Placeholder 2"/>
          <p:cNvSpPr>
            <a:spLocks noGrp="1"/>
          </p:cNvSpPr>
          <p:nvPr>
            <p:ph idx="1"/>
          </p:nvPr>
        </p:nvSpPr>
        <p:spPr>
          <a:xfrm>
            <a:off x="381000" y="1676400"/>
            <a:ext cx="8229600" cy="4373563"/>
          </a:xfrm>
        </p:spPr>
        <p:txBody>
          <a:bodyPr>
            <a:normAutofit/>
          </a:bodyPr>
          <a:lstStyle/>
          <a:p>
            <a:r>
              <a:rPr lang="en-US" sz="3200" dirty="0" smtClean="0"/>
              <a:t>Animals, healthy volunteers, patients with various conditions</a:t>
            </a:r>
          </a:p>
          <a:p>
            <a:r>
              <a:rPr lang="en-US" sz="3200" dirty="0" smtClean="0"/>
              <a:t>Acupuncture points</a:t>
            </a:r>
          </a:p>
          <a:p>
            <a:r>
              <a:rPr lang="en-US" sz="3200" dirty="0" smtClean="0"/>
              <a:t> EEG</a:t>
            </a:r>
          </a:p>
          <a:p>
            <a:r>
              <a:rPr lang="en-US" sz="3200" dirty="0" smtClean="0"/>
              <a:t> FMRI</a:t>
            </a:r>
          </a:p>
          <a:p>
            <a:r>
              <a:rPr lang="en-US" sz="3200" dirty="0"/>
              <a:t>S</a:t>
            </a:r>
            <a:r>
              <a:rPr lang="en-US" sz="3200" dirty="0" smtClean="0"/>
              <a:t>kin resistance</a:t>
            </a:r>
          </a:p>
          <a:p>
            <a:r>
              <a:rPr lang="en-US" sz="3200" dirty="0" smtClean="0"/>
              <a:t>GI Motility</a:t>
            </a:r>
          </a:p>
        </p:txBody>
      </p:sp>
    </p:spTree>
    <p:extLst>
      <p:ext uri="{BB962C8B-B14F-4D97-AF65-F5344CB8AC3E}">
        <p14:creationId xmlns:p14="http://schemas.microsoft.com/office/powerpoint/2010/main" val="95503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Autofit/>
          </a:bodyPr>
          <a:lstStyle/>
          <a:p>
            <a:r>
              <a:rPr lang="en-US" sz="2400" b="1" dirty="0" smtClean="0"/>
              <a:t>Does Acupuncture Reduce Stress Over </a:t>
            </a:r>
            <a:r>
              <a:rPr lang="en-US" sz="2400" b="1" dirty="0"/>
              <a:t>T</a:t>
            </a:r>
            <a:r>
              <a:rPr lang="en-US" sz="2400" b="1" dirty="0" smtClean="0"/>
              <a:t>ime? A Clinical </a:t>
            </a:r>
            <a:r>
              <a:rPr lang="en-US" sz="2400" b="1" dirty="0"/>
              <a:t>H</a:t>
            </a:r>
            <a:r>
              <a:rPr lang="en-US" sz="2400" b="1" dirty="0" smtClean="0"/>
              <a:t>eart </a:t>
            </a:r>
            <a:r>
              <a:rPr lang="en-US" sz="2400" b="1" dirty="0"/>
              <a:t>R</a:t>
            </a:r>
            <a:r>
              <a:rPr lang="en-US" sz="2400" b="1" dirty="0" smtClean="0"/>
              <a:t>ate </a:t>
            </a:r>
            <a:r>
              <a:rPr lang="en-US" sz="2400" b="1" dirty="0"/>
              <a:t>V</a:t>
            </a:r>
            <a:r>
              <a:rPr lang="en-US" sz="2400" b="1" dirty="0" smtClean="0"/>
              <a:t>ariability </a:t>
            </a:r>
            <a:r>
              <a:rPr lang="en-US" sz="2400" b="1" dirty="0"/>
              <a:t>S</a:t>
            </a:r>
            <a:r>
              <a:rPr lang="en-US" sz="2400" b="1" dirty="0" smtClean="0"/>
              <a:t>tudy in Hypertensive </a:t>
            </a:r>
            <a:r>
              <a:rPr lang="en-US" sz="2400" b="1" dirty="0"/>
              <a:t>P</a:t>
            </a:r>
            <a:r>
              <a:rPr lang="en-US" sz="2400" b="1" dirty="0" smtClean="0"/>
              <a:t>atients</a:t>
            </a:r>
            <a:endParaRPr lang="en-US" sz="24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98951" y="1219200"/>
            <a:ext cx="6346098" cy="4525963"/>
          </a:xfrm>
        </p:spPr>
      </p:pic>
      <p:sp>
        <p:nvSpPr>
          <p:cNvPr id="3" name="TextBox 2"/>
          <p:cNvSpPr txBox="1"/>
          <p:nvPr/>
        </p:nvSpPr>
        <p:spPr>
          <a:xfrm>
            <a:off x="990600" y="5791200"/>
            <a:ext cx="6705600" cy="1107996"/>
          </a:xfrm>
          <a:prstGeom prst="rect">
            <a:avLst/>
          </a:prstGeom>
          <a:noFill/>
        </p:spPr>
        <p:txBody>
          <a:bodyPr wrap="square" rtlCol="0">
            <a:spAutoFit/>
          </a:bodyPr>
          <a:lstStyle/>
          <a:p>
            <a:pPr lvl="0"/>
            <a:r>
              <a:rPr lang="en-US" sz="1600" dirty="0" smtClean="0">
                <a:hlinkClick r:id="rId4"/>
              </a:rPr>
              <a:t>http://www.ksparrowmd.com/wp-content/uploads/Does-Acupuncture-Reduce-Stress-Proof.pdf</a:t>
            </a:r>
            <a:r>
              <a:rPr lang="en-US" sz="1600" dirty="0" smtClean="0"/>
              <a:t>     </a:t>
            </a:r>
            <a:r>
              <a:rPr lang="en-US" sz="1600" b="1" i="1" u="sng" dirty="0">
                <a:hlinkClick r:id="rId5"/>
              </a:rPr>
              <a:t>http://www.ncbi.nlm.nih.gov/pubmed/25352944</a:t>
            </a:r>
            <a:endParaRPr lang="en-US" sz="1600" dirty="0"/>
          </a:p>
          <a:p>
            <a:endParaRPr lang="en-US" sz="1600" dirty="0"/>
          </a:p>
        </p:txBody>
      </p:sp>
    </p:spTree>
    <p:extLst>
      <p:ext uri="{BB962C8B-B14F-4D97-AF65-F5344CB8AC3E}">
        <p14:creationId xmlns:p14="http://schemas.microsoft.com/office/powerpoint/2010/main" val="36283147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4287"/>
            <a:ext cx="5334000" cy="6829425"/>
          </a:xfrm>
          <a:prstGeom prst="rect">
            <a:avLst/>
          </a:prstGeom>
        </p:spPr>
      </p:pic>
    </p:spTree>
    <p:extLst>
      <p:ext uri="{BB962C8B-B14F-4D97-AF65-F5344CB8AC3E}">
        <p14:creationId xmlns:p14="http://schemas.microsoft.com/office/powerpoint/2010/main" val="42245857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4050" y="133350"/>
            <a:ext cx="5295900" cy="6591300"/>
          </a:xfrm>
          <a:prstGeom prst="rect">
            <a:avLst/>
          </a:prstGeom>
        </p:spPr>
      </p:pic>
    </p:spTree>
    <p:extLst>
      <p:ext uri="{BB962C8B-B14F-4D97-AF65-F5344CB8AC3E}">
        <p14:creationId xmlns:p14="http://schemas.microsoft.com/office/powerpoint/2010/main" val="414959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with Tinnitus : Tinnitus reduced by 2/3</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488" y="1726097"/>
            <a:ext cx="8414511" cy="5055703"/>
          </a:xfrm>
        </p:spPr>
      </p:pic>
    </p:spTree>
    <p:extLst>
      <p:ext uri="{BB962C8B-B14F-4D97-AF65-F5344CB8AC3E}">
        <p14:creationId xmlns:p14="http://schemas.microsoft.com/office/powerpoint/2010/main" val="41467645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Acupuncture HRV and Coronary Artery Disease</a:t>
            </a:r>
            <a:endParaRPr lang="en-US" dirty="0"/>
          </a:p>
        </p:txBody>
      </p:sp>
      <p:sp>
        <p:nvSpPr>
          <p:cNvPr id="3" name="Content Placeholder 2"/>
          <p:cNvSpPr>
            <a:spLocks noGrp="1"/>
          </p:cNvSpPr>
          <p:nvPr>
            <p:ph idx="1"/>
          </p:nvPr>
        </p:nvSpPr>
        <p:spPr/>
        <p:txBody>
          <a:bodyPr/>
          <a:lstStyle/>
          <a:p>
            <a:endParaRPr lang="en-US" smtClean="0"/>
          </a:p>
          <a:p>
            <a:endParaRPr lang="en-US" dirty="0"/>
          </a:p>
        </p:txBody>
      </p:sp>
      <p:sp>
        <p:nvSpPr>
          <p:cNvPr id="4" name="Rectangle 3"/>
          <p:cNvSpPr/>
          <p:nvPr/>
        </p:nvSpPr>
        <p:spPr>
          <a:xfrm>
            <a:off x="2286000" y="1524000"/>
            <a:ext cx="4572000" cy="646331"/>
          </a:xfrm>
          <a:prstGeom prst="rect">
            <a:avLst/>
          </a:prstGeom>
        </p:spPr>
        <p:txBody>
          <a:bodyPr>
            <a:spAutoFit/>
          </a:bodyPr>
          <a:lstStyle/>
          <a:p>
            <a:r>
              <a:rPr lang="en-US" dirty="0"/>
              <a:t>http://www.ncbi.nlm.nih.gov/pubmed/25103909</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0"/>
            <a:ext cx="9144000" cy="5572774"/>
          </a:xfrm>
          <a:prstGeom prst="rect">
            <a:avLst/>
          </a:prstGeom>
        </p:spPr>
      </p:pic>
    </p:spTree>
    <p:extLst>
      <p:ext uri="{BB962C8B-B14F-4D97-AF65-F5344CB8AC3E}">
        <p14:creationId xmlns:p14="http://schemas.microsoft.com/office/powerpoint/2010/main" val="1926180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HRV May Help to</a:t>
            </a:r>
            <a:endParaRPr lang="en-US" dirty="0"/>
          </a:p>
        </p:txBody>
      </p:sp>
      <p:sp>
        <p:nvSpPr>
          <p:cNvPr id="3" name="Content Placeholder 2"/>
          <p:cNvSpPr>
            <a:spLocks noGrp="1"/>
          </p:cNvSpPr>
          <p:nvPr>
            <p:ph idx="1"/>
          </p:nvPr>
        </p:nvSpPr>
        <p:spPr/>
        <p:txBody>
          <a:bodyPr>
            <a:normAutofit lnSpcReduction="10000"/>
          </a:bodyPr>
          <a:lstStyle/>
          <a:p>
            <a:endParaRPr lang="en-US" sz="2800" dirty="0" smtClean="0"/>
          </a:p>
          <a:p>
            <a:r>
              <a:rPr lang="en-US" sz="2800" dirty="0" smtClean="0"/>
              <a:t>Identify clinical responders versus clinical non-responders</a:t>
            </a:r>
          </a:p>
          <a:p>
            <a:endParaRPr lang="en-US" sz="2800" dirty="0" smtClean="0"/>
          </a:p>
          <a:p>
            <a:r>
              <a:rPr lang="en-US" sz="2800" dirty="0"/>
              <a:t>Show that acupuncture can  reduce stress over time in addition to clinical symptom improvement</a:t>
            </a:r>
          </a:p>
          <a:p>
            <a:endParaRPr lang="en-US" sz="2800" dirty="0" smtClean="0"/>
          </a:p>
          <a:p>
            <a:pPr marL="0" indent="0">
              <a:buNone/>
            </a:pPr>
            <a:endParaRPr lang="en-US" sz="2800" dirty="0"/>
          </a:p>
          <a:p>
            <a:r>
              <a:rPr lang="en-US" sz="2800" dirty="0"/>
              <a:t>O</a:t>
            </a:r>
            <a:r>
              <a:rPr lang="en-US" sz="2800" dirty="0" smtClean="0"/>
              <a:t>ptimize needling and treatment strategies</a:t>
            </a:r>
          </a:p>
          <a:p>
            <a:endParaRPr lang="en-US" sz="2800" dirty="0"/>
          </a:p>
          <a:p>
            <a:endParaRPr lang="en-US" sz="2800" dirty="0" smtClean="0"/>
          </a:p>
          <a:p>
            <a:endParaRPr lang="en-US" dirty="0"/>
          </a:p>
        </p:txBody>
      </p:sp>
    </p:spTree>
    <p:extLst>
      <p:ext uri="{BB962C8B-B14F-4D97-AF65-F5344CB8AC3E}">
        <p14:creationId xmlns:p14="http://schemas.microsoft.com/office/powerpoint/2010/main" val="314512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Coronary artery disease, Acupuncture and HRV</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endParaRPr lang="en-US" dirty="0"/>
          </a:p>
          <a:p>
            <a:r>
              <a:rPr lang="en-US" sz="2800" dirty="0" smtClean="0"/>
              <a:t>151 patients 12 weeks of 3X per week acupuncture</a:t>
            </a:r>
          </a:p>
          <a:p>
            <a:r>
              <a:rPr lang="en-US" sz="2800" dirty="0" err="1" smtClean="0"/>
              <a:t>Verum</a:t>
            </a:r>
            <a:r>
              <a:rPr lang="en-US" sz="2800" dirty="0" smtClean="0"/>
              <a:t>/Sham/Control arm</a:t>
            </a:r>
          </a:p>
          <a:p>
            <a:r>
              <a:rPr lang="en-US" sz="2800" b="1" dirty="0" err="1" smtClean="0"/>
              <a:t>Verum</a:t>
            </a:r>
            <a:r>
              <a:rPr lang="en-US" sz="2800" b="1" dirty="0" smtClean="0"/>
              <a:t> showed improved vagal activity by 17% over sham acupuncture and control</a:t>
            </a:r>
          </a:p>
          <a:p>
            <a:r>
              <a:rPr lang="en-US" sz="2800" dirty="0" smtClean="0"/>
              <a:t>NO differences in </a:t>
            </a:r>
            <a:r>
              <a:rPr lang="en-US" sz="2800" dirty="0"/>
              <a:t>24-hour or COP HRV, BP, lipids, insulin resistance, </a:t>
            </a:r>
            <a:r>
              <a:rPr lang="en-US" sz="2800" dirty="0" err="1"/>
              <a:t>hs</a:t>
            </a:r>
            <a:r>
              <a:rPr lang="en-US" sz="2800" dirty="0"/>
              <a:t>-CRP, salivary cortisol, PAT, or psychosocial variables</a:t>
            </a:r>
            <a:r>
              <a:rPr lang="en-US" dirty="0"/>
              <a:t>.</a:t>
            </a:r>
          </a:p>
        </p:txBody>
      </p:sp>
    </p:spTree>
    <p:extLst>
      <p:ext uri="{BB962C8B-B14F-4D97-AF65-F5344CB8AC3E}">
        <p14:creationId xmlns:p14="http://schemas.microsoft.com/office/powerpoint/2010/main" val="31432843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HRV May Help to</a:t>
            </a:r>
            <a:endParaRPr lang="en-US" dirty="0"/>
          </a:p>
        </p:txBody>
      </p:sp>
      <p:sp>
        <p:nvSpPr>
          <p:cNvPr id="3" name="Content Placeholder 2"/>
          <p:cNvSpPr>
            <a:spLocks noGrp="1"/>
          </p:cNvSpPr>
          <p:nvPr>
            <p:ph idx="1"/>
          </p:nvPr>
        </p:nvSpPr>
        <p:spPr>
          <a:xfrm>
            <a:off x="457200" y="2179637"/>
            <a:ext cx="8229600" cy="4525963"/>
          </a:xfrm>
        </p:spPr>
        <p:txBody>
          <a:bodyPr/>
          <a:lstStyle/>
          <a:p>
            <a:r>
              <a:rPr lang="en-US" sz="2800" dirty="0" smtClean="0"/>
              <a:t>Identify responders versus </a:t>
            </a:r>
            <a:r>
              <a:rPr lang="en-US" sz="2800" dirty="0" err="1" smtClean="0"/>
              <a:t>nonresponders</a:t>
            </a:r>
            <a:endParaRPr lang="en-US" sz="2800" dirty="0" smtClean="0"/>
          </a:p>
          <a:p>
            <a:endParaRPr lang="en-US" sz="2800" dirty="0"/>
          </a:p>
          <a:p>
            <a:r>
              <a:rPr lang="en-US" sz="2800" dirty="0"/>
              <a:t>Show that acupuncture can  reduce stress over time in addition to clinical symptom improvement</a:t>
            </a:r>
          </a:p>
          <a:p>
            <a:endParaRPr lang="en-US" sz="2800" dirty="0" smtClean="0"/>
          </a:p>
          <a:p>
            <a:endParaRPr lang="en-US" dirty="0"/>
          </a:p>
        </p:txBody>
      </p:sp>
    </p:spTree>
    <p:extLst>
      <p:ext uri="{BB962C8B-B14F-4D97-AF65-F5344CB8AC3E}">
        <p14:creationId xmlns:p14="http://schemas.microsoft.com/office/powerpoint/2010/main" val="226430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HRV Monitoring Protocol</a:t>
            </a:r>
            <a:endParaRPr lang="en-US" dirty="0"/>
          </a:p>
        </p:txBody>
      </p:sp>
      <p:sp>
        <p:nvSpPr>
          <p:cNvPr id="3" name="Content Placeholder 2"/>
          <p:cNvSpPr>
            <a:spLocks noGrp="1"/>
          </p:cNvSpPr>
          <p:nvPr>
            <p:ph idx="1"/>
          </p:nvPr>
        </p:nvSpPr>
        <p:spPr/>
        <p:txBody>
          <a:bodyPr/>
          <a:lstStyle/>
          <a:p>
            <a:r>
              <a:rPr lang="en-US" dirty="0" smtClean="0"/>
              <a:t>Use </a:t>
            </a:r>
            <a:r>
              <a:rPr lang="en-US" dirty="0" err="1" smtClean="0"/>
              <a:t>Vivosense</a:t>
            </a:r>
            <a:r>
              <a:rPr lang="en-US" dirty="0" smtClean="0"/>
              <a:t> software with artifact correction</a:t>
            </a:r>
          </a:p>
          <a:p>
            <a:r>
              <a:rPr lang="en-US" dirty="0" err="1" smtClean="0"/>
              <a:t>Nonin</a:t>
            </a:r>
            <a:r>
              <a:rPr lang="en-US" dirty="0" smtClean="0"/>
              <a:t> pulse oximeter.</a:t>
            </a:r>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7840" y="2667000"/>
            <a:ext cx="5242560" cy="3931920"/>
          </a:xfrm>
          <a:prstGeom prst="rect">
            <a:avLst/>
          </a:prstGeom>
        </p:spPr>
      </p:pic>
    </p:spTree>
    <p:extLst>
      <p:ext uri="{BB962C8B-B14F-4D97-AF65-F5344CB8AC3E}">
        <p14:creationId xmlns:p14="http://schemas.microsoft.com/office/powerpoint/2010/main" val="20625600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Causing/Capturing the healing shift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19400" y="1904999"/>
            <a:ext cx="2714625" cy="4726641"/>
          </a:xfrm>
        </p:spPr>
      </p:pic>
    </p:spTree>
    <p:extLst>
      <p:ext uri="{BB962C8B-B14F-4D97-AF65-F5344CB8AC3E}">
        <p14:creationId xmlns:p14="http://schemas.microsoft.com/office/powerpoint/2010/main" val="8186484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Capture Response</a:t>
            </a:r>
            <a:endParaRPr lang="en-US" dirty="0"/>
          </a:p>
        </p:txBody>
      </p:sp>
      <p:sp>
        <p:nvSpPr>
          <p:cNvPr id="3" name="Content Placeholder 2"/>
          <p:cNvSpPr>
            <a:spLocks noGrp="1"/>
          </p:cNvSpPr>
          <p:nvPr>
            <p:ph idx="1"/>
          </p:nvPr>
        </p:nvSpPr>
        <p:spPr/>
        <p:txBody>
          <a:bodyPr>
            <a:normAutofit/>
          </a:bodyPr>
          <a:lstStyle/>
          <a:p>
            <a:r>
              <a:rPr lang="en-US" sz="4000" b="1" dirty="0" smtClean="0"/>
              <a:t>What is the most significant change?</a:t>
            </a:r>
          </a:p>
          <a:p>
            <a:pPr lvl="1"/>
            <a:r>
              <a:rPr lang="en-US" sz="3200" b="1" dirty="0" smtClean="0"/>
              <a:t>1</a:t>
            </a:r>
            <a:r>
              <a:rPr lang="en-US" sz="3200" b="1" baseline="30000" dirty="0" smtClean="0"/>
              <a:t>st</a:t>
            </a:r>
            <a:r>
              <a:rPr lang="en-US" sz="3200" b="1" dirty="0" smtClean="0"/>
              <a:t> to second 5 minute segment </a:t>
            </a:r>
          </a:p>
          <a:p>
            <a:pPr lvl="1"/>
            <a:r>
              <a:rPr lang="en-US" sz="3200" b="1" dirty="0" smtClean="0"/>
              <a:t>Immediately on needling?</a:t>
            </a:r>
          </a:p>
          <a:p>
            <a:pPr lvl="1"/>
            <a:endParaRPr lang="en-US" sz="3200" b="1" dirty="0"/>
          </a:p>
        </p:txBody>
      </p:sp>
    </p:spTree>
    <p:extLst>
      <p:ext uri="{BB962C8B-B14F-4D97-AF65-F5344CB8AC3E}">
        <p14:creationId xmlns:p14="http://schemas.microsoft.com/office/powerpoint/2010/main" val="27319851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Do different needling strategies make a difference to HRV profiles and stress reduction ?</a:t>
            </a:r>
          </a:p>
        </p:txBody>
      </p:sp>
      <p:sp>
        <p:nvSpPr>
          <p:cNvPr id="3" name="Content Placeholder 2"/>
          <p:cNvSpPr>
            <a:spLocks noGrp="1"/>
          </p:cNvSpPr>
          <p:nvPr>
            <p:ph idx="1"/>
          </p:nvPr>
        </p:nvSpPr>
        <p:spPr/>
        <p:txBody>
          <a:bodyPr/>
          <a:lstStyle/>
          <a:p>
            <a:endParaRPr lang="en-US" dirty="0" smtClean="0"/>
          </a:p>
          <a:p>
            <a:r>
              <a:rPr lang="en-US" sz="4000" b="1" dirty="0" smtClean="0"/>
              <a:t>Can we change </a:t>
            </a:r>
            <a:r>
              <a:rPr lang="en-US" sz="4000" b="1" dirty="0" err="1" smtClean="0"/>
              <a:t>nonresponders</a:t>
            </a:r>
            <a:r>
              <a:rPr lang="en-US" sz="4000" b="1" dirty="0" smtClean="0"/>
              <a:t> to responders?</a:t>
            </a:r>
          </a:p>
          <a:p>
            <a:endParaRPr lang="en-US" sz="4000" b="1" dirty="0" smtClean="0"/>
          </a:p>
          <a:p>
            <a:endParaRPr lang="en-US" b="1" dirty="0"/>
          </a:p>
        </p:txBody>
      </p:sp>
    </p:spTree>
    <p:extLst>
      <p:ext uri="{BB962C8B-B14F-4D97-AF65-F5344CB8AC3E}">
        <p14:creationId xmlns:p14="http://schemas.microsoft.com/office/powerpoint/2010/main" val="28982577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Do different needling strategies make a difference to HRV profiles and stress reduction ?</a:t>
            </a:r>
          </a:p>
        </p:txBody>
      </p:sp>
      <p:sp>
        <p:nvSpPr>
          <p:cNvPr id="3" name="Content Placeholder 2"/>
          <p:cNvSpPr>
            <a:spLocks noGrp="1"/>
          </p:cNvSpPr>
          <p:nvPr>
            <p:ph idx="1"/>
          </p:nvPr>
        </p:nvSpPr>
        <p:spPr/>
        <p:txBody>
          <a:bodyPr/>
          <a:lstStyle/>
          <a:p>
            <a:endParaRPr lang="en-US" dirty="0" smtClean="0"/>
          </a:p>
          <a:p>
            <a:r>
              <a:rPr lang="en-US" sz="4000" b="1" dirty="0" smtClean="0"/>
              <a:t>Can we improve the </a:t>
            </a:r>
            <a:r>
              <a:rPr lang="en-US" sz="4000" b="1" dirty="0" err="1" smtClean="0"/>
              <a:t>intratreatment</a:t>
            </a:r>
            <a:r>
              <a:rPr lang="en-US" sz="4000" b="1" dirty="0"/>
              <a:t> HRV profile</a:t>
            </a:r>
            <a:r>
              <a:rPr lang="en-US" sz="4000" b="1" dirty="0" smtClean="0"/>
              <a:t>?</a:t>
            </a:r>
          </a:p>
          <a:p>
            <a:endParaRPr lang="en-US" dirty="0"/>
          </a:p>
        </p:txBody>
      </p:sp>
    </p:spTree>
    <p:extLst>
      <p:ext uri="{BB962C8B-B14F-4D97-AF65-F5344CB8AC3E}">
        <p14:creationId xmlns:p14="http://schemas.microsoft.com/office/powerpoint/2010/main" val="27927045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Do different needling strategies make a difference to HRV profiles and stress reduction ?</a:t>
            </a:r>
          </a:p>
        </p:txBody>
      </p:sp>
      <p:sp>
        <p:nvSpPr>
          <p:cNvPr id="3" name="Content Placeholder 2"/>
          <p:cNvSpPr>
            <a:spLocks noGrp="1"/>
          </p:cNvSpPr>
          <p:nvPr>
            <p:ph idx="1"/>
          </p:nvPr>
        </p:nvSpPr>
        <p:spPr/>
        <p:txBody>
          <a:bodyPr/>
          <a:lstStyle/>
          <a:p>
            <a:endParaRPr lang="en-US" dirty="0" smtClean="0"/>
          </a:p>
          <a:p>
            <a:r>
              <a:rPr lang="en-US" sz="4000" b="1" dirty="0" smtClean="0"/>
              <a:t>By improving the HRV profile during treatment(relaxation response), will we improve results and evoke lower stress over time?</a:t>
            </a:r>
          </a:p>
          <a:p>
            <a:endParaRPr lang="en-US" sz="4000" b="1" dirty="0"/>
          </a:p>
        </p:txBody>
      </p:sp>
    </p:spTree>
    <p:extLst>
      <p:ext uri="{BB962C8B-B14F-4D97-AF65-F5344CB8AC3E}">
        <p14:creationId xmlns:p14="http://schemas.microsoft.com/office/powerpoint/2010/main" val="24694602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28 </a:t>
            </a:r>
            <a:r>
              <a:rPr lang="en-US" dirty="0" err="1" smtClean="0"/>
              <a:t>Yr</a:t>
            </a:r>
            <a:r>
              <a:rPr lang="en-US" dirty="0" smtClean="0"/>
              <a:t> Old Female Headache</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1483" y="1524000"/>
            <a:ext cx="8365317" cy="5026146"/>
          </a:xfrm>
        </p:spPr>
      </p:pic>
    </p:spTree>
    <p:extLst>
      <p:ext uri="{BB962C8B-B14F-4D97-AF65-F5344CB8AC3E}">
        <p14:creationId xmlns:p14="http://schemas.microsoft.com/office/powerpoint/2010/main" val="11805341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28 </a:t>
            </a:r>
            <a:r>
              <a:rPr lang="en-US" dirty="0" err="1"/>
              <a:t>Yr</a:t>
            </a:r>
            <a:r>
              <a:rPr lang="en-US" dirty="0"/>
              <a:t> Old Female Headache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1462" y="1600200"/>
            <a:ext cx="8750873" cy="5257800"/>
          </a:xfrm>
        </p:spPr>
      </p:pic>
    </p:spTree>
    <p:extLst>
      <p:ext uri="{BB962C8B-B14F-4D97-AF65-F5344CB8AC3E}">
        <p14:creationId xmlns:p14="http://schemas.microsoft.com/office/powerpoint/2010/main" val="48865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Why I became interested in Heart </a:t>
            </a:r>
            <a:r>
              <a:rPr lang="en-US" dirty="0"/>
              <a:t>R</a:t>
            </a:r>
            <a:r>
              <a:rPr lang="en-US" dirty="0" smtClean="0"/>
              <a:t>ate </a:t>
            </a:r>
            <a:r>
              <a:rPr lang="en-US" dirty="0"/>
              <a:t>V</a:t>
            </a:r>
            <a:r>
              <a:rPr lang="en-US" dirty="0" smtClean="0"/>
              <a:t>ariability</a:t>
            </a:r>
            <a:endParaRPr lang="en-US" dirty="0"/>
          </a:p>
        </p:txBody>
      </p:sp>
      <p:sp>
        <p:nvSpPr>
          <p:cNvPr id="3" name="Content Placeholder 2"/>
          <p:cNvSpPr>
            <a:spLocks noGrp="1"/>
          </p:cNvSpPr>
          <p:nvPr>
            <p:ph idx="1"/>
          </p:nvPr>
        </p:nvSpPr>
        <p:spPr>
          <a:xfrm>
            <a:off x="457200" y="2332037"/>
            <a:ext cx="8229600" cy="3535363"/>
          </a:xfrm>
        </p:spPr>
        <p:txBody>
          <a:bodyPr>
            <a:normAutofit lnSpcReduction="10000"/>
          </a:bodyPr>
          <a:lstStyle/>
          <a:p>
            <a:r>
              <a:rPr lang="en-US" sz="2800" dirty="0" smtClean="0"/>
              <a:t>Frustrated</a:t>
            </a:r>
            <a:r>
              <a:rPr lang="en-US" b="1" dirty="0" smtClean="0"/>
              <a:t> </a:t>
            </a:r>
            <a:r>
              <a:rPr lang="en-US" sz="2800" dirty="0" smtClean="0"/>
              <a:t>with lack of predictability</a:t>
            </a:r>
          </a:p>
          <a:p>
            <a:pPr marL="0" indent="0">
              <a:buNone/>
            </a:pPr>
            <a:r>
              <a:rPr lang="en-US" sz="2800" dirty="0"/>
              <a:t>	</a:t>
            </a:r>
            <a:endParaRPr lang="en-US" sz="2800" dirty="0" smtClean="0"/>
          </a:p>
          <a:p>
            <a:pPr marL="0" indent="0">
              <a:buNone/>
            </a:pPr>
            <a:r>
              <a:rPr lang="en-US" sz="2800" dirty="0" smtClean="0"/>
              <a:t>          Patients with dramatic improvement </a:t>
            </a:r>
          </a:p>
          <a:p>
            <a:pPr marL="0" indent="0">
              <a:buNone/>
            </a:pPr>
            <a:endParaRPr lang="en-US" sz="2800" dirty="0"/>
          </a:p>
          <a:p>
            <a:pPr marL="0" indent="0">
              <a:buNone/>
            </a:pPr>
            <a:r>
              <a:rPr lang="en-US" sz="2800" dirty="0" smtClean="0"/>
              <a:t>           Patients with no improvement</a:t>
            </a:r>
          </a:p>
          <a:p>
            <a:pPr marL="0" indent="0">
              <a:buNone/>
            </a:pPr>
            <a:r>
              <a:rPr lang="en-US" sz="2800" dirty="0"/>
              <a:t>	</a:t>
            </a:r>
            <a:endParaRPr lang="en-US" sz="2800" dirty="0" smtClean="0"/>
          </a:p>
          <a:p>
            <a:pPr marL="0" indent="0">
              <a:buNone/>
            </a:pPr>
            <a:r>
              <a:rPr lang="en-US" sz="2800" dirty="0"/>
              <a:t>	</a:t>
            </a:r>
            <a:r>
              <a:rPr lang="en-US" sz="2800" b="1" dirty="0" smtClean="0"/>
              <a:t>WHY</a:t>
            </a:r>
            <a:r>
              <a:rPr lang="en-US" sz="2800" dirty="0" smtClean="0"/>
              <a:t>?</a:t>
            </a:r>
          </a:p>
          <a:p>
            <a:endParaRPr lang="en-US" dirty="0" smtClean="0"/>
          </a:p>
        </p:txBody>
      </p:sp>
    </p:spTree>
    <p:extLst>
      <p:ext uri="{BB962C8B-B14F-4D97-AF65-F5344CB8AC3E}">
        <p14:creationId xmlns:p14="http://schemas.microsoft.com/office/powerpoint/2010/main" val="13192792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28 </a:t>
            </a:r>
            <a:r>
              <a:rPr lang="en-US" dirty="0" err="1"/>
              <a:t>Yr</a:t>
            </a:r>
            <a:r>
              <a:rPr lang="en-US" dirty="0"/>
              <a:t> Old Female Headache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600199"/>
            <a:ext cx="8591959" cy="5105401"/>
          </a:xfrm>
        </p:spPr>
      </p:pic>
    </p:spTree>
    <p:extLst>
      <p:ext uri="{BB962C8B-B14F-4D97-AF65-F5344CB8AC3E}">
        <p14:creationId xmlns:p14="http://schemas.microsoft.com/office/powerpoint/2010/main" val="14461044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60 </a:t>
            </a:r>
            <a:r>
              <a:rPr lang="en-US" dirty="0" err="1" smtClean="0"/>
              <a:t>yr</a:t>
            </a:r>
            <a:r>
              <a:rPr lang="en-US" dirty="0" smtClean="0"/>
              <a:t> old Female: Anxiety and Regional Pain</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1462" y="1600200"/>
            <a:ext cx="8750873" cy="5257800"/>
          </a:xfrm>
        </p:spPr>
      </p:pic>
    </p:spTree>
    <p:extLst>
      <p:ext uri="{BB962C8B-B14F-4D97-AF65-F5344CB8AC3E}">
        <p14:creationId xmlns:p14="http://schemas.microsoft.com/office/powerpoint/2010/main" val="25745241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 </a:t>
            </a:r>
            <a:r>
              <a:rPr lang="en-US" dirty="0" err="1"/>
              <a:t>yr</a:t>
            </a:r>
            <a:r>
              <a:rPr lang="en-US" dirty="0"/>
              <a:t> old Female: Anxiety and Regional Pain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30581"/>
            <a:ext cx="8153399" cy="4898819"/>
          </a:xfrm>
        </p:spPr>
      </p:pic>
    </p:spTree>
    <p:extLst>
      <p:ext uri="{BB962C8B-B14F-4D97-AF65-F5344CB8AC3E}">
        <p14:creationId xmlns:p14="http://schemas.microsoft.com/office/powerpoint/2010/main" val="39689295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 </a:t>
            </a:r>
            <a:r>
              <a:rPr lang="en-US" dirty="0" err="1"/>
              <a:t>yr</a:t>
            </a:r>
            <a:r>
              <a:rPr lang="en-US" dirty="0"/>
              <a:t> old Female: Anxiety and Regional Pain</a:t>
            </a:r>
          </a:p>
        </p:txBody>
      </p:sp>
      <p:sp>
        <p:nvSpPr>
          <p:cNvPr id="3" name="Content Placeholder 2"/>
          <p:cNvSpPr>
            <a:spLocks noGrp="1"/>
          </p:cNvSpPr>
          <p:nvPr>
            <p:ph idx="1"/>
          </p:nvPr>
        </p:nvSpPr>
        <p:spPr/>
        <p:txBody>
          <a:bodyPr/>
          <a:lstStyle/>
          <a:p>
            <a:endParaRPr lang="en-US" dirty="0"/>
          </a:p>
        </p:txBody>
      </p:sp>
      <p:pic>
        <p:nvPicPr>
          <p:cNvPr id="7170" name="Picture 2" descr="C:\Users\owner\Pictures\Barcelona Presentation 2014\Vivosense Screen Shots\New folder (2)\Boatright 10.22.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1490098"/>
            <a:ext cx="8426825" cy="5063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2860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HRV May Help to</a:t>
            </a:r>
            <a:endParaRPr lang="en-US" dirty="0"/>
          </a:p>
        </p:txBody>
      </p:sp>
      <p:sp>
        <p:nvSpPr>
          <p:cNvPr id="3" name="Content Placeholder 2"/>
          <p:cNvSpPr>
            <a:spLocks noGrp="1"/>
          </p:cNvSpPr>
          <p:nvPr>
            <p:ph idx="1"/>
          </p:nvPr>
        </p:nvSpPr>
        <p:spPr/>
        <p:txBody>
          <a:bodyPr>
            <a:normAutofit lnSpcReduction="10000"/>
          </a:bodyPr>
          <a:lstStyle/>
          <a:p>
            <a:endParaRPr lang="en-US" sz="2800" dirty="0" smtClean="0"/>
          </a:p>
          <a:p>
            <a:r>
              <a:rPr lang="en-US" sz="2800" dirty="0" smtClean="0"/>
              <a:t>Identify clinical responders versus clinical non-responders</a:t>
            </a:r>
          </a:p>
          <a:p>
            <a:endParaRPr lang="en-US" sz="2800" dirty="0" smtClean="0"/>
          </a:p>
          <a:p>
            <a:r>
              <a:rPr lang="en-US" sz="2800" dirty="0"/>
              <a:t>Show that acupuncture can  reduce stress over time in addition to clinical symptom improvement</a:t>
            </a:r>
          </a:p>
          <a:p>
            <a:endParaRPr lang="en-US" sz="2800" dirty="0" smtClean="0"/>
          </a:p>
          <a:p>
            <a:pPr marL="0" indent="0">
              <a:buNone/>
            </a:pPr>
            <a:endParaRPr lang="en-US" sz="2800" dirty="0"/>
          </a:p>
          <a:p>
            <a:r>
              <a:rPr lang="en-US" sz="2800" dirty="0"/>
              <a:t>O</a:t>
            </a:r>
            <a:r>
              <a:rPr lang="en-US" sz="2800" dirty="0" smtClean="0"/>
              <a:t>ptimize needling and treatment strategies</a:t>
            </a:r>
          </a:p>
          <a:p>
            <a:endParaRPr lang="en-US" sz="2800" dirty="0"/>
          </a:p>
          <a:p>
            <a:endParaRPr lang="en-US" sz="2800" dirty="0" smtClean="0"/>
          </a:p>
          <a:p>
            <a:endParaRPr lang="en-US" dirty="0"/>
          </a:p>
        </p:txBody>
      </p:sp>
    </p:spTree>
    <p:extLst>
      <p:ext uri="{BB962C8B-B14F-4D97-AF65-F5344CB8AC3E}">
        <p14:creationId xmlns:p14="http://schemas.microsoft.com/office/powerpoint/2010/main" val="105186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981200"/>
          </a:xfrm>
        </p:spPr>
        <p:txBody>
          <a:bodyPr>
            <a:normAutofit/>
          </a:bodyPr>
          <a:lstStyle/>
          <a:p>
            <a:r>
              <a:rPr lang="en-US" dirty="0" smtClean="0"/>
              <a:t>Going Forward: Needling Strategies to Investigate</a:t>
            </a:r>
            <a:endParaRPr lang="en-US" dirty="0"/>
          </a:p>
        </p:txBody>
      </p:sp>
      <p:sp>
        <p:nvSpPr>
          <p:cNvPr id="3" name="Content Placeholder 2"/>
          <p:cNvSpPr>
            <a:spLocks noGrp="1"/>
          </p:cNvSpPr>
          <p:nvPr>
            <p:ph idx="1"/>
          </p:nvPr>
        </p:nvSpPr>
        <p:spPr>
          <a:xfrm>
            <a:off x="457200" y="2408237"/>
            <a:ext cx="8229600" cy="3992563"/>
          </a:xfrm>
        </p:spPr>
        <p:txBody>
          <a:bodyPr/>
          <a:lstStyle/>
          <a:p>
            <a:r>
              <a:rPr lang="en-US" sz="3200" b="1" dirty="0"/>
              <a:t>Auricular acupuncture</a:t>
            </a:r>
          </a:p>
          <a:p>
            <a:r>
              <a:rPr lang="en-US" sz="3200" b="1" dirty="0" smtClean="0"/>
              <a:t>Electro</a:t>
            </a:r>
            <a:r>
              <a:rPr lang="en-US" sz="3200" dirty="0" smtClean="0"/>
              <a:t> </a:t>
            </a:r>
            <a:r>
              <a:rPr lang="en-US" sz="3200" b="1" dirty="0" smtClean="0"/>
              <a:t>acupuncture</a:t>
            </a:r>
          </a:p>
          <a:p>
            <a:r>
              <a:rPr lang="en-US" sz="3200" b="1" dirty="0" smtClean="0"/>
              <a:t>Ear tacks</a:t>
            </a:r>
          </a:p>
          <a:p>
            <a:r>
              <a:rPr lang="en-US" sz="3200" b="1" dirty="0" smtClean="0"/>
              <a:t>Intervals of treatment</a:t>
            </a:r>
          </a:p>
          <a:p>
            <a:pPr>
              <a:lnSpc>
                <a:spcPct val="150000"/>
              </a:lnSpc>
            </a:pPr>
            <a:r>
              <a:rPr lang="en-US" sz="3200" b="1" dirty="0" smtClean="0"/>
              <a:t>Other indwelling/injection methods</a:t>
            </a:r>
          </a:p>
          <a:p>
            <a:endParaRPr lang="en-US" dirty="0"/>
          </a:p>
        </p:txBody>
      </p:sp>
    </p:spTree>
    <p:extLst>
      <p:ext uri="{BB962C8B-B14F-4D97-AF65-F5344CB8AC3E}">
        <p14:creationId xmlns:p14="http://schemas.microsoft.com/office/powerpoint/2010/main" val="42686533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Acupuncture: Elegant Solution</a:t>
            </a:r>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649922"/>
            <a:ext cx="4038600" cy="2426518"/>
          </a:xfrm>
        </p:spPr>
      </p:pic>
      <p:pic>
        <p:nvPicPr>
          <p:cNvPr id="6" name="Content Placeholder 5"/>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745067" y="1574797"/>
            <a:ext cx="3369734" cy="5054603"/>
          </a:xfrm>
        </p:spPr>
      </p:pic>
    </p:spTree>
    <p:extLst>
      <p:ext uri="{BB962C8B-B14F-4D97-AF65-F5344CB8AC3E}">
        <p14:creationId xmlns:p14="http://schemas.microsoft.com/office/powerpoint/2010/main" val="29561618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0" y="609600"/>
            <a:ext cx="7772400" cy="4267200"/>
          </a:xfrm>
        </p:spPr>
        <p:txBody>
          <a:bodyPr/>
          <a:lstStyle/>
          <a:p>
            <a:r>
              <a:rPr lang="en-US" sz="6600" dirty="0" smtClean="0"/>
              <a:t>Can We Make Our Acupuncture Results Reproducible?</a:t>
            </a:r>
            <a:endParaRPr lang="en-US" sz="6600" dirty="0"/>
          </a:p>
        </p:txBody>
      </p:sp>
    </p:spTree>
    <p:extLst>
      <p:ext uri="{BB962C8B-B14F-4D97-AF65-F5344CB8AC3E}">
        <p14:creationId xmlns:p14="http://schemas.microsoft.com/office/powerpoint/2010/main" val="33713460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0" y="609600"/>
            <a:ext cx="7772400" cy="4267200"/>
          </a:xfrm>
        </p:spPr>
        <p:txBody>
          <a:bodyPr/>
          <a:lstStyle/>
          <a:p>
            <a:r>
              <a:rPr lang="en-US" sz="6600" dirty="0" smtClean="0"/>
              <a:t>Can We Make all Patients Profound Clinical Responders?</a:t>
            </a:r>
            <a:endParaRPr lang="en-US" sz="6600" dirty="0"/>
          </a:p>
        </p:txBody>
      </p:sp>
    </p:spTree>
    <p:extLst>
      <p:ext uri="{BB962C8B-B14F-4D97-AF65-F5344CB8AC3E}">
        <p14:creationId xmlns:p14="http://schemas.microsoft.com/office/powerpoint/2010/main" val="22573096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65648" y="4227576"/>
            <a:ext cx="2359152" cy="1563624"/>
          </a:xfrm>
        </p:spPr>
      </p:pic>
      <p:sp>
        <p:nvSpPr>
          <p:cNvPr id="5" name="TextBox 4"/>
          <p:cNvSpPr txBox="1"/>
          <p:nvPr/>
        </p:nvSpPr>
        <p:spPr>
          <a:xfrm>
            <a:off x="762000" y="1981200"/>
            <a:ext cx="3886200" cy="3693319"/>
          </a:xfrm>
          <a:prstGeom prst="rect">
            <a:avLst/>
          </a:prstGeom>
          <a:noFill/>
        </p:spPr>
        <p:txBody>
          <a:bodyPr wrap="square" rtlCol="0">
            <a:spAutoFit/>
          </a:bodyPr>
          <a:lstStyle/>
          <a:p>
            <a:r>
              <a:rPr lang="en-US" sz="2400" dirty="0" smtClean="0"/>
              <a:t>Kristen Sparrow, MD</a:t>
            </a:r>
          </a:p>
          <a:p>
            <a:r>
              <a:rPr lang="en-US" sz="2400" dirty="0" smtClean="0"/>
              <a:t>2000 Van Ness Avenue  Suite 310</a:t>
            </a:r>
          </a:p>
          <a:p>
            <a:r>
              <a:rPr lang="en-US" sz="2400" dirty="0" smtClean="0"/>
              <a:t>San Francisco,  California 94109</a:t>
            </a:r>
          </a:p>
          <a:p>
            <a:endParaRPr lang="en-US" sz="2400" dirty="0" smtClean="0"/>
          </a:p>
          <a:p>
            <a:r>
              <a:rPr lang="en-US" sz="2400" dirty="0" smtClean="0"/>
              <a:t> Email: </a:t>
            </a:r>
            <a:r>
              <a:rPr lang="en-US" sz="2400" dirty="0" smtClean="0">
                <a:hlinkClick r:id="rId3"/>
              </a:rPr>
              <a:t>ksparrowmd@gmail.com</a:t>
            </a:r>
            <a:endParaRPr lang="en-US" sz="2400" dirty="0" smtClean="0"/>
          </a:p>
          <a:p>
            <a:r>
              <a:rPr lang="en-US" sz="2400" dirty="0" smtClean="0"/>
              <a:t>Website: ksparrowmd.com</a:t>
            </a:r>
          </a:p>
          <a:p>
            <a:endParaRPr lang="en-US" dirty="0"/>
          </a:p>
        </p:txBody>
      </p:sp>
    </p:spTree>
    <p:extLst>
      <p:ext uri="{BB962C8B-B14F-4D97-AF65-F5344CB8AC3E}">
        <p14:creationId xmlns:p14="http://schemas.microsoft.com/office/powerpoint/2010/main" val="1370559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Why I became interested in Heart </a:t>
            </a:r>
            <a:r>
              <a:rPr lang="en-US" dirty="0"/>
              <a:t>R</a:t>
            </a:r>
            <a:r>
              <a:rPr lang="en-US" dirty="0" smtClean="0"/>
              <a:t>ate </a:t>
            </a:r>
            <a:r>
              <a:rPr lang="en-US" dirty="0"/>
              <a:t>V</a:t>
            </a:r>
            <a:r>
              <a:rPr lang="en-US" dirty="0" smtClean="0"/>
              <a:t>ariability</a:t>
            </a:r>
            <a:endParaRPr lang="en-US" dirty="0"/>
          </a:p>
        </p:txBody>
      </p:sp>
      <p:sp>
        <p:nvSpPr>
          <p:cNvPr id="3" name="Content Placeholder 2"/>
          <p:cNvSpPr>
            <a:spLocks noGrp="1"/>
          </p:cNvSpPr>
          <p:nvPr>
            <p:ph idx="1"/>
          </p:nvPr>
        </p:nvSpPr>
        <p:spPr>
          <a:xfrm>
            <a:off x="457200" y="1676401"/>
            <a:ext cx="8229600" cy="4191000"/>
          </a:xfrm>
        </p:spPr>
        <p:txBody>
          <a:bodyPr>
            <a:normAutofit/>
          </a:bodyPr>
          <a:lstStyle/>
          <a:p>
            <a:r>
              <a:rPr lang="en-US" sz="2800" b="1" dirty="0" smtClean="0"/>
              <a:t>What is the physiology?</a:t>
            </a:r>
          </a:p>
          <a:p>
            <a:endParaRPr lang="en-US" sz="2800" dirty="0" smtClean="0"/>
          </a:p>
          <a:p>
            <a:r>
              <a:rPr lang="en-US" sz="2800" dirty="0" smtClean="0"/>
              <a:t>Gating as a mechanism for pain, but what about allergy?  Anxiety? </a:t>
            </a:r>
          </a:p>
          <a:p>
            <a:endParaRPr lang="en-US" sz="2800" dirty="0" smtClean="0"/>
          </a:p>
          <a:p>
            <a:pPr marL="0" indent="0">
              <a:buNone/>
            </a:pPr>
            <a:r>
              <a:rPr lang="en-US" sz="2800" dirty="0" smtClean="0"/>
              <a:t>    </a:t>
            </a:r>
            <a:r>
              <a:rPr lang="en-US" sz="2800" b="1" dirty="0" smtClean="0"/>
              <a:t>Pain, mood, immune function and aging</a:t>
            </a:r>
            <a:endParaRPr lang="en-US" b="1" dirty="0" smtClean="0"/>
          </a:p>
          <a:p>
            <a:endParaRPr lang="en-US" dirty="0" smtClean="0"/>
          </a:p>
          <a:p>
            <a:r>
              <a:rPr lang="en-US" dirty="0" smtClean="0"/>
              <a:t>Stress </a:t>
            </a:r>
            <a:r>
              <a:rPr lang="en-US" dirty="0"/>
              <a:t>as a common denominator </a:t>
            </a:r>
          </a:p>
          <a:p>
            <a:endParaRPr lang="en-US" dirty="0" smtClean="0"/>
          </a:p>
        </p:txBody>
      </p:sp>
    </p:spTree>
    <p:extLst>
      <p:ext uri="{BB962C8B-B14F-4D97-AF65-F5344CB8AC3E}">
        <p14:creationId xmlns:p14="http://schemas.microsoft.com/office/powerpoint/2010/main" val="913670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Acupuncture, HRV and Constipation Study</a:t>
            </a:r>
            <a:endParaRPr lang="en-US" dirty="0"/>
          </a:p>
        </p:txBody>
      </p:sp>
      <p:sp>
        <p:nvSpPr>
          <p:cNvPr id="3" name="Content Placeholder 2"/>
          <p:cNvSpPr>
            <a:spLocks noGrp="1"/>
          </p:cNvSpPr>
          <p:nvPr>
            <p:ph idx="1"/>
          </p:nvPr>
        </p:nvSpPr>
        <p:spPr/>
        <p:txBody>
          <a:bodyPr>
            <a:noAutofit/>
          </a:bodyPr>
          <a:lstStyle/>
          <a:p>
            <a:r>
              <a:rPr lang="en-US" sz="2800" dirty="0" smtClean="0"/>
              <a:t>Study out of China showing</a:t>
            </a:r>
          </a:p>
          <a:p>
            <a:r>
              <a:rPr lang="en-US" sz="2800" dirty="0" err="1" smtClean="0"/>
              <a:t>Electroacupuncture</a:t>
            </a:r>
            <a:r>
              <a:rPr lang="en-US" sz="2800" dirty="0" smtClean="0"/>
              <a:t> at st36, cv6, </a:t>
            </a:r>
            <a:r>
              <a:rPr lang="en-US" sz="2800" dirty="0" err="1" smtClean="0"/>
              <a:t>st</a:t>
            </a:r>
            <a:r>
              <a:rPr lang="en-US" sz="2800" dirty="0" smtClean="0"/>
              <a:t> 25, st28,</a:t>
            </a:r>
            <a:r>
              <a:rPr lang="en-US" sz="2800" dirty="0"/>
              <a:t> </a:t>
            </a:r>
            <a:r>
              <a:rPr lang="en-US" sz="2800" dirty="0" smtClean="0"/>
              <a:t>for 8 sessions over 8 weeks  versus sham (light epidermal  in and out needling at </a:t>
            </a:r>
            <a:r>
              <a:rPr lang="en-US" sz="2800" dirty="0" err="1" smtClean="0"/>
              <a:t>nonacupoints</a:t>
            </a:r>
            <a:r>
              <a:rPr lang="en-US" sz="2800" dirty="0" smtClean="0"/>
              <a:t>)</a:t>
            </a:r>
          </a:p>
          <a:p>
            <a:r>
              <a:rPr lang="en-US" sz="2800" b="1" dirty="0" err="1" smtClean="0"/>
              <a:t>Verum</a:t>
            </a:r>
            <a:r>
              <a:rPr lang="en-US" sz="2800" b="1" dirty="0" smtClean="0"/>
              <a:t> group showed improved HRV over 8 week period along with improved symptomatology</a:t>
            </a:r>
          </a:p>
          <a:p>
            <a:r>
              <a:rPr lang="en-US" sz="2800" dirty="0" smtClean="0"/>
              <a:t>Sham group showed no difference in HRV and no improved symptomatology</a:t>
            </a:r>
          </a:p>
        </p:txBody>
      </p:sp>
    </p:spTree>
    <p:extLst>
      <p:ext uri="{BB962C8B-B14F-4D97-AF65-F5344CB8AC3E}">
        <p14:creationId xmlns:p14="http://schemas.microsoft.com/office/powerpoint/2010/main" val="2792391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Acupuncture HRV and Coronary Artery </a:t>
            </a:r>
            <a:r>
              <a:rPr lang="en-US" dirty="0" smtClean="0"/>
              <a:t>Disease </a:t>
            </a:r>
            <a:endParaRPr lang="en-US" dirty="0"/>
          </a:p>
        </p:txBody>
      </p:sp>
      <p:sp>
        <p:nvSpPr>
          <p:cNvPr id="3" name="Content Placeholder 2"/>
          <p:cNvSpPr>
            <a:spLocks noGrp="1"/>
          </p:cNvSpPr>
          <p:nvPr>
            <p:ph idx="1"/>
          </p:nvPr>
        </p:nvSpPr>
        <p:spPr/>
        <p:txBody>
          <a:bodyPr/>
          <a:lstStyle/>
          <a:p>
            <a:r>
              <a:rPr lang="en-US" dirty="0"/>
              <a:t>The TA and SA groups received 3 </a:t>
            </a:r>
            <a:r>
              <a:rPr lang="en-US" dirty="0" smtClean="0"/>
              <a:t>treatments/week </a:t>
            </a:r>
            <a:r>
              <a:rPr lang="en-US" dirty="0"/>
              <a:t>for 12 weeks. </a:t>
            </a:r>
            <a:endParaRPr lang="en-US" dirty="0" smtClean="0"/>
          </a:p>
          <a:p>
            <a:r>
              <a:rPr lang="en-US" dirty="0" smtClean="0"/>
              <a:t>24-Hour</a:t>
            </a:r>
            <a:r>
              <a:rPr lang="en-US" dirty="0"/>
              <a:t>, mental arithmetic stress, and cold </a:t>
            </a:r>
            <a:r>
              <a:rPr lang="en-US" dirty="0" err="1"/>
              <a:t>pressor</a:t>
            </a:r>
            <a:r>
              <a:rPr lang="en-US" dirty="0"/>
              <a:t> (COP) HRV was collected at entry </a:t>
            </a:r>
            <a:r>
              <a:rPr lang="en-US" dirty="0" smtClean="0"/>
              <a:t>and exit</a:t>
            </a:r>
            <a:r>
              <a:rPr lang="en-US" dirty="0"/>
              <a:t>, along with BP, lipids, insulin resistance, </a:t>
            </a:r>
            <a:r>
              <a:rPr lang="en-US" dirty="0" err="1"/>
              <a:t>hs</a:t>
            </a:r>
            <a:r>
              <a:rPr lang="en-US" dirty="0"/>
              <a:t>-CRP, salivary cortisol, peripheral endothelial function </a:t>
            </a:r>
            <a:r>
              <a:rPr lang="en-US" dirty="0" err="1" smtClean="0"/>
              <a:t>bytonometry</a:t>
            </a:r>
            <a:r>
              <a:rPr lang="en-US" dirty="0" smtClean="0"/>
              <a:t> </a:t>
            </a:r>
            <a:r>
              <a:rPr lang="en-US" dirty="0"/>
              <a:t>(PAT), and psychosocial variables</a:t>
            </a:r>
            <a:r>
              <a:rPr lang="en-US" dirty="0" smtClean="0"/>
              <a:t>.</a:t>
            </a:r>
          </a:p>
          <a:p>
            <a:r>
              <a:rPr lang="en-US" dirty="0" smtClean="0"/>
              <a:t>Acupuncture improved HRV at exit during mental stress challenge</a:t>
            </a:r>
          </a:p>
          <a:p>
            <a:endParaRPr lang="en-US" dirty="0" smtClean="0"/>
          </a:p>
        </p:txBody>
      </p:sp>
    </p:spTree>
    <p:extLst>
      <p:ext uri="{BB962C8B-B14F-4D97-AF65-F5344CB8AC3E}">
        <p14:creationId xmlns:p14="http://schemas.microsoft.com/office/powerpoint/2010/main" val="1194246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Acupuncture, HRV and Constipation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Am J Chin Med. 2013;41(2):301-13.</a:t>
            </a:r>
            <a:br>
              <a:rPr lang="en-US" dirty="0"/>
            </a:br>
            <a:r>
              <a:rPr lang="en-US" dirty="0">
                <a:hlinkClick r:id="rId2"/>
              </a:rPr>
              <a:t>The influence of electro-acupuncture stimulation to female constipation patients.</a:t>
            </a:r>
            <a:r>
              <a:rPr lang="en-US" dirty="0"/>
              <a:t/>
            </a:r>
            <a:br>
              <a:rPr lang="en-US" dirty="0"/>
            </a:br>
            <a:r>
              <a:rPr lang="en-US" dirty="0"/>
              <a:t>Chen CY1, </a:t>
            </a:r>
            <a:r>
              <a:rPr lang="en-US" dirty="0" err="1"/>
              <a:t>Ke</a:t>
            </a:r>
            <a:r>
              <a:rPr lang="en-US" dirty="0"/>
              <a:t> MD, </a:t>
            </a:r>
            <a:r>
              <a:rPr lang="en-US" dirty="0" err="1"/>
              <a:t>Kuo</a:t>
            </a:r>
            <a:r>
              <a:rPr lang="en-US" dirty="0"/>
              <a:t> CD, Huang CH, Hsueh YH, Chen </a:t>
            </a:r>
            <a:r>
              <a:rPr lang="en-US" dirty="0" smtClean="0"/>
              <a:t>JR</a:t>
            </a:r>
          </a:p>
          <a:p>
            <a:r>
              <a:rPr lang="en-US" dirty="0" smtClean="0"/>
              <a:t>Showed a decrease in their LF and increase in HF over the 8 week period</a:t>
            </a:r>
          </a:p>
          <a:p>
            <a:r>
              <a:rPr lang="en-US" dirty="0" err="1" smtClean="0"/>
              <a:t>Verum</a:t>
            </a:r>
            <a:r>
              <a:rPr lang="en-US" dirty="0" smtClean="0"/>
              <a:t> acupuncture group also had improvement in their constipation</a:t>
            </a:r>
          </a:p>
          <a:p>
            <a:r>
              <a:rPr lang="en-US" dirty="0"/>
              <a:t>For the electro-acupuncture (EA) group, needles were inserted into their </a:t>
            </a:r>
            <a:r>
              <a:rPr lang="en-US" dirty="0" err="1"/>
              <a:t>Zusunli</a:t>
            </a:r>
            <a:r>
              <a:rPr lang="en-US" dirty="0"/>
              <a:t> (ST36), </a:t>
            </a:r>
            <a:r>
              <a:rPr lang="en-US" dirty="0" err="1"/>
              <a:t>Shangiuxu</a:t>
            </a:r>
            <a:r>
              <a:rPr lang="en-US" dirty="0"/>
              <a:t> (ST37), </a:t>
            </a:r>
            <a:r>
              <a:rPr lang="en-US" dirty="0" err="1"/>
              <a:t>Tiensu</a:t>
            </a:r>
            <a:r>
              <a:rPr lang="en-US" dirty="0"/>
              <a:t> (ST25), </a:t>
            </a:r>
            <a:r>
              <a:rPr lang="en-US" dirty="0" err="1"/>
              <a:t>Shueidao</a:t>
            </a:r>
            <a:r>
              <a:rPr lang="en-US" dirty="0"/>
              <a:t> (ST28), </a:t>
            </a:r>
            <a:r>
              <a:rPr lang="en-US" dirty="0" err="1"/>
              <a:t>Guanyuan</a:t>
            </a:r>
            <a:r>
              <a:rPr lang="en-US" dirty="0"/>
              <a:t> (CV4) and </a:t>
            </a:r>
            <a:r>
              <a:rPr lang="en-US" dirty="0" err="1"/>
              <a:t>Qihai</a:t>
            </a:r>
            <a:r>
              <a:rPr lang="en-US" dirty="0"/>
              <a:t> (CV6) points.</a:t>
            </a:r>
          </a:p>
        </p:txBody>
      </p:sp>
    </p:spTree>
    <p:extLst>
      <p:ext uri="{BB962C8B-B14F-4D97-AF65-F5344CB8AC3E}">
        <p14:creationId xmlns:p14="http://schemas.microsoft.com/office/powerpoint/2010/main" val="3420541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Do different needling strategies make a difference to HRV profiles and stress </a:t>
            </a:r>
            <a:r>
              <a:rPr lang="en-US" sz="2800" dirty="0" smtClean="0"/>
              <a:t>reduction ?</a:t>
            </a:r>
            <a:endParaRPr lang="en-US" sz="2800" dirty="0"/>
          </a:p>
        </p:txBody>
      </p:sp>
      <p:sp>
        <p:nvSpPr>
          <p:cNvPr id="3" name="Content Placeholder 2"/>
          <p:cNvSpPr>
            <a:spLocks noGrp="1"/>
          </p:cNvSpPr>
          <p:nvPr>
            <p:ph idx="1"/>
          </p:nvPr>
        </p:nvSpPr>
        <p:spPr/>
        <p:txBody>
          <a:bodyPr>
            <a:normAutofit/>
          </a:bodyPr>
          <a:lstStyle/>
          <a:p>
            <a:endParaRPr lang="en-US" sz="2800" b="1" dirty="0" smtClean="0"/>
          </a:p>
          <a:p>
            <a:r>
              <a:rPr lang="en-US" sz="2800" dirty="0" smtClean="0"/>
              <a:t>Implemented monitoring a baseline for 5 minutes at least</a:t>
            </a:r>
          </a:p>
          <a:p>
            <a:r>
              <a:rPr lang="en-US" sz="2800" dirty="0" smtClean="0"/>
              <a:t>Careful record of needling points and technique</a:t>
            </a:r>
          </a:p>
          <a:p>
            <a:r>
              <a:rPr lang="en-US" sz="2800" dirty="0" smtClean="0"/>
              <a:t>Variation of needling strategies to compare HRV profiles</a:t>
            </a:r>
          </a:p>
          <a:p>
            <a:r>
              <a:rPr lang="en-US" sz="2800" dirty="0" smtClean="0"/>
              <a:t>Data analysis and recording takes 10 to 15 minutes</a:t>
            </a:r>
          </a:p>
          <a:p>
            <a:endParaRPr lang="en-US" sz="2800" dirty="0"/>
          </a:p>
        </p:txBody>
      </p:sp>
    </p:spTree>
    <p:extLst>
      <p:ext uri="{BB962C8B-B14F-4D97-AF65-F5344CB8AC3E}">
        <p14:creationId xmlns:p14="http://schemas.microsoft.com/office/powerpoint/2010/main" val="340457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HRV May Help to</a:t>
            </a:r>
            <a:endParaRPr lang="en-US" dirty="0"/>
          </a:p>
        </p:txBody>
      </p:sp>
      <p:sp>
        <p:nvSpPr>
          <p:cNvPr id="3" name="Content Placeholder 2"/>
          <p:cNvSpPr>
            <a:spLocks noGrp="1"/>
          </p:cNvSpPr>
          <p:nvPr>
            <p:ph idx="1"/>
          </p:nvPr>
        </p:nvSpPr>
        <p:spPr/>
        <p:txBody>
          <a:bodyPr/>
          <a:lstStyle/>
          <a:p>
            <a:r>
              <a:rPr lang="en-US" sz="2800" dirty="0" smtClean="0"/>
              <a:t>Identify clinical responders versus clinical </a:t>
            </a:r>
            <a:r>
              <a:rPr lang="en-US" sz="2800" dirty="0" err="1" smtClean="0"/>
              <a:t>nonresponders</a:t>
            </a:r>
            <a:endParaRPr lang="en-US" sz="2800" dirty="0" smtClean="0"/>
          </a:p>
          <a:p>
            <a:pPr marL="0" indent="0">
              <a:buNone/>
            </a:pPr>
            <a:endParaRPr lang="en-US" sz="2800" dirty="0"/>
          </a:p>
          <a:p>
            <a:r>
              <a:rPr lang="en-US" sz="2800" dirty="0"/>
              <a:t>O</a:t>
            </a:r>
            <a:r>
              <a:rPr lang="en-US" sz="2800" dirty="0" smtClean="0"/>
              <a:t>ptimize needling and treatment strategies</a:t>
            </a:r>
          </a:p>
          <a:p>
            <a:endParaRPr lang="en-US" sz="2800" dirty="0"/>
          </a:p>
          <a:p>
            <a:r>
              <a:rPr lang="en-US" sz="2800" dirty="0" smtClean="0"/>
              <a:t>Show </a:t>
            </a:r>
            <a:r>
              <a:rPr lang="en-US" sz="2800" dirty="0"/>
              <a:t>that acupuncture </a:t>
            </a:r>
            <a:r>
              <a:rPr lang="en-US" sz="2800" dirty="0" smtClean="0"/>
              <a:t>can reduce </a:t>
            </a:r>
            <a:r>
              <a:rPr lang="en-US" sz="2800" dirty="0"/>
              <a:t>stress over time in addition to clinical </a:t>
            </a:r>
            <a:r>
              <a:rPr lang="en-US" sz="2800" dirty="0" smtClean="0"/>
              <a:t> symptom </a:t>
            </a:r>
            <a:r>
              <a:rPr lang="en-US" sz="2800" dirty="0"/>
              <a:t>improvement</a:t>
            </a:r>
          </a:p>
          <a:p>
            <a:endParaRPr lang="en-US" sz="2800" dirty="0" smtClean="0"/>
          </a:p>
          <a:p>
            <a:endParaRPr lang="en-US" dirty="0"/>
          </a:p>
        </p:txBody>
      </p:sp>
    </p:spTree>
    <p:extLst>
      <p:ext uri="{BB962C8B-B14F-4D97-AF65-F5344CB8AC3E}">
        <p14:creationId xmlns:p14="http://schemas.microsoft.com/office/powerpoint/2010/main" val="1375385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Why is Heart </a:t>
            </a:r>
            <a:r>
              <a:rPr lang="en-US" sz="4800" dirty="0"/>
              <a:t>R</a:t>
            </a:r>
            <a:r>
              <a:rPr lang="en-US" sz="4800" dirty="0" smtClean="0"/>
              <a:t>ate </a:t>
            </a:r>
            <a:r>
              <a:rPr lang="en-US" sz="4800" dirty="0"/>
              <a:t>V</a:t>
            </a:r>
            <a:r>
              <a:rPr lang="en-US" sz="4800" dirty="0" smtClean="0"/>
              <a:t>ariability  relevant to acupuncture?</a:t>
            </a:r>
            <a:endParaRPr lang="en-US" sz="4800" dirty="0"/>
          </a:p>
        </p:txBody>
      </p:sp>
      <p:sp>
        <p:nvSpPr>
          <p:cNvPr id="3" name="Content Placeholder 2"/>
          <p:cNvSpPr>
            <a:spLocks noGrp="1"/>
          </p:cNvSpPr>
          <p:nvPr>
            <p:ph idx="1"/>
          </p:nvPr>
        </p:nvSpPr>
        <p:spPr>
          <a:xfrm>
            <a:off x="457200" y="2057400"/>
            <a:ext cx="8229600" cy="4068763"/>
          </a:xfrm>
        </p:spPr>
        <p:txBody>
          <a:bodyPr>
            <a:normAutofit/>
          </a:bodyPr>
          <a:lstStyle/>
          <a:p>
            <a:pPr marL="0" indent="0">
              <a:buNone/>
            </a:pPr>
            <a:endParaRPr lang="en-US" dirty="0" smtClean="0"/>
          </a:p>
          <a:p>
            <a:pPr indent="-342900"/>
            <a:r>
              <a:rPr lang="en-US" sz="3600" dirty="0" smtClean="0"/>
              <a:t>By gathering this relatively easy to obtain data may help </a:t>
            </a:r>
            <a:r>
              <a:rPr lang="en-US" sz="3600" b="1" dirty="0" smtClean="0"/>
              <a:t>frame research questions </a:t>
            </a:r>
            <a:r>
              <a:rPr lang="en-US" sz="3600" dirty="0" smtClean="0"/>
              <a:t>to help target hard to get research funding</a:t>
            </a:r>
          </a:p>
        </p:txBody>
      </p:sp>
    </p:spTree>
    <p:extLst>
      <p:ext uri="{BB962C8B-B14F-4D97-AF65-F5344CB8AC3E}">
        <p14:creationId xmlns:p14="http://schemas.microsoft.com/office/powerpoint/2010/main" val="3856673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HRV in Ancient Times</a:t>
            </a:r>
            <a:endParaRPr lang="en-US" dirty="0"/>
          </a:p>
        </p:txBody>
      </p:sp>
      <p:sp>
        <p:nvSpPr>
          <p:cNvPr id="3" name="Content Placeholder 2"/>
          <p:cNvSpPr>
            <a:spLocks noGrp="1"/>
          </p:cNvSpPr>
          <p:nvPr>
            <p:ph idx="1"/>
          </p:nvPr>
        </p:nvSpPr>
        <p:spPr>
          <a:xfrm>
            <a:off x="457200" y="2362200"/>
            <a:ext cx="8229600" cy="3763963"/>
          </a:xfrm>
        </p:spPr>
        <p:txBody>
          <a:bodyPr>
            <a:normAutofit/>
          </a:bodyPr>
          <a:lstStyle/>
          <a:p>
            <a:pPr marL="0" indent="0">
              <a:buNone/>
            </a:pPr>
            <a:r>
              <a:rPr lang="en-US" i="1" dirty="0"/>
              <a:t>“Variable heartbeat has been considered a sign of good health since the third century by oriental physicians and the scientist Wang-Shu Ho. Ho stated, </a:t>
            </a:r>
            <a:r>
              <a:rPr lang="en-US" b="1" i="1" dirty="0"/>
              <a:t>“If the pattern of the heartbeat becomes regular as the tapping of woodpecker or the dripping of rain from the roof, the patient will be dead in four days.”</a:t>
            </a:r>
            <a:endParaRPr lang="en-US" b="1" dirty="0"/>
          </a:p>
          <a:p>
            <a:pPr marL="0" indent="0">
              <a:buNone/>
            </a:pPr>
            <a:r>
              <a:rPr lang="en-US" sz="1200" dirty="0" err="1"/>
              <a:t>Ahn</a:t>
            </a:r>
            <a:r>
              <a:rPr lang="en-US" sz="1200" dirty="0"/>
              <a:t> AC, </a:t>
            </a:r>
            <a:r>
              <a:rPr lang="en-US" sz="1200" dirty="0" err="1"/>
              <a:t>Nahin</a:t>
            </a:r>
            <a:r>
              <a:rPr lang="en-US" sz="1200" dirty="0"/>
              <a:t> RL, Calabrese C, et al. Applying Principles from Complex Systems to Studying the Efficacy of CAM Therapies. </a:t>
            </a:r>
            <a:r>
              <a:rPr lang="en-US" sz="1200" i="1" dirty="0"/>
              <a:t>J </a:t>
            </a:r>
            <a:r>
              <a:rPr lang="en-US" sz="1200" i="1" dirty="0" err="1"/>
              <a:t>Altern</a:t>
            </a:r>
            <a:r>
              <a:rPr lang="en-US" sz="1200" i="1" dirty="0"/>
              <a:t> Complement Med</a:t>
            </a:r>
            <a:r>
              <a:rPr lang="en-US" sz="1200" dirty="0"/>
              <a:t>. 2010;16(9):1015–22</a:t>
            </a:r>
            <a:r>
              <a:rPr lang="en-US" dirty="0"/>
              <a:t>.</a:t>
            </a:r>
          </a:p>
          <a:p>
            <a:pPr marL="0" indent="0">
              <a:buNone/>
            </a:pPr>
            <a:r>
              <a:rPr lang="en-US" dirty="0"/>
              <a:t> </a:t>
            </a:r>
          </a:p>
          <a:p>
            <a:endParaRPr lang="en-US" dirty="0"/>
          </a:p>
        </p:txBody>
      </p:sp>
      <p:sp>
        <p:nvSpPr>
          <p:cNvPr id="4" name="AutoShape 2" descr="https://mail.aol.com/38848-916/cs_com-6/en-us/mail/get-attachment.aspx?uid=28658542&amp;folder=NewMail&amp;partId=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67518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39 </a:t>
            </a:r>
            <a:r>
              <a:rPr lang="en-US" dirty="0" err="1" smtClean="0"/>
              <a:t>Yr</a:t>
            </a:r>
            <a:r>
              <a:rPr lang="en-US" dirty="0" smtClean="0"/>
              <a:t> old Female: Migraine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2137" y="1905000"/>
            <a:ext cx="7551263" cy="4537037"/>
          </a:xfrm>
        </p:spPr>
      </p:pic>
    </p:spTree>
    <p:extLst>
      <p:ext uri="{BB962C8B-B14F-4D97-AF65-F5344CB8AC3E}">
        <p14:creationId xmlns:p14="http://schemas.microsoft.com/office/powerpoint/2010/main" val="4082174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Why is Heart </a:t>
            </a:r>
            <a:r>
              <a:rPr lang="en-US" sz="4800" dirty="0"/>
              <a:t>R</a:t>
            </a:r>
            <a:r>
              <a:rPr lang="en-US" sz="4800" dirty="0" smtClean="0"/>
              <a:t>ate </a:t>
            </a:r>
            <a:r>
              <a:rPr lang="en-US" sz="4800" dirty="0"/>
              <a:t>V</a:t>
            </a:r>
            <a:r>
              <a:rPr lang="en-US" sz="4800" dirty="0" smtClean="0"/>
              <a:t>ariability  relevant to acupuncture?</a:t>
            </a:r>
            <a:endParaRPr lang="en-US" sz="4800" dirty="0"/>
          </a:p>
        </p:txBody>
      </p:sp>
      <p:sp>
        <p:nvSpPr>
          <p:cNvPr id="3" name="Content Placeholder 2"/>
          <p:cNvSpPr>
            <a:spLocks noGrp="1"/>
          </p:cNvSpPr>
          <p:nvPr>
            <p:ph idx="1"/>
          </p:nvPr>
        </p:nvSpPr>
        <p:spPr/>
        <p:txBody>
          <a:bodyPr>
            <a:normAutofit/>
          </a:bodyPr>
          <a:lstStyle/>
          <a:p>
            <a:pPr marL="0" indent="0">
              <a:buNone/>
            </a:pPr>
            <a:endParaRPr lang="en-US" b="1" dirty="0" smtClean="0"/>
          </a:p>
          <a:p>
            <a:pPr indent="-342900"/>
            <a:r>
              <a:rPr lang="en-US" sz="3600" dirty="0" smtClean="0"/>
              <a:t>If we can show a change in HRV/stress  it would help </a:t>
            </a:r>
            <a:r>
              <a:rPr lang="en-US" sz="3600" b="1" dirty="0" smtClean="0"/>
              <a:t>convince skeptical colleagues and patients </a:t>
            </a:r>
            <a:r>
              <a:rPr lang="en-US" sz="3600" dirty="0" smtClean="0"/>
              <a:t>alike</a:t>
            </a:r>
          </a:p>
          <a:p>
            <a:pPr marL="0" indent="0">
              <a:buNone/>
            </a:pPr>
            <a:endParaRPr lang="en-US" dirty="0" smtClean="0"/>
          </a:p>
        </p:txBody>
      </p:sp>
    </p:spTree>
    <p:extLst>
      <p:ext uri="{BB962C8B-B14F-4D97-AF65-F5344CB8AC3E}">
        <p14:creationId xmlns:p14="http://schemas.microsoft.com/office/powerpoint/2010/main" val="1835767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Auricular Acupuncture</a:t>
            </a:r>
            <a:endParaRPr lang="en-US" dirty="0"/>
          </a:p>
        </p:txBody>
      </p:sp>
      <p:sp>
        <p:nvSpPr>
          <p:cNvPr id="3" name="Content Placeholder 2"/>
          <p:cNvSpPr>
            <a:spLocks noGrp="1"/>
          </p:cNvSpPr>
          <p:nvPr>
            <p:ph idx="1"/>
          </p:nvPr>
        </p:nvSpPr>
        <p:spPr/>
        <p:txBody>
          <a:bodyPr/>
          <a:lstStyle/>
          <a:p>
            <a:r>
              <a:rPr lang="en-US" dirty="0" smtClean="0"/>
              <a:t>Auricular branch of the </a:t>
            </a:r>
            <a:r>
              <a:rPr lang="en-US" dirty="0" err="1" smtClean="0"/>
              <a:t>vagus</a:t>
            </a:r>
            <a:r>
              <a:rPr lang="en-US" dirty="0" smtClean="0"/>
              <a:t> nerve in </a:t>
            </a:r>
            <a:r>
              <a:rPr lang="en-US" dirty="0" err="1" smtClean="0"/>
              <a:t>cymba</a:t>
            </a:r>
            <a:r>
              <a:rPr lang="en-US" dirty="0" smtClean="0"/>
              <a:t> concha and cavum concha 50%</a:t>
            </a:r>
          </a:p>
          <a:p>
            <a:r>
              <a:rPr lang="en-US" dirty="0" smtClean="0"/>
              <a:t>Can we improve HRV profile adding in at end</a:t>
            </a:r>
          </a:p>
          <a:p>
            <a:endParaRPr lang="en-US" dirty="0"/>
          </a:p>
        </p:txBody>
      </p:sp>
    </p:spTree>
    <p:extLst>
      <p:ext uri="{BB962C8B-B14F-4D97-AF65-F5344CB8AC3E}">
        <p14:creationId xmlns:p14="http://schemas.microsoft.com/office/powerpoint/2010/main" val="2231781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Heart Rate Variability Monitoring?</a:t>
            </a:r>
            <a:endParaRPr lang="en-US" dirty="0"/>
          </a:p>
        </p:txBody>
      </p:sp>
      <p:sp>
        <p:nvSpPr>
          <p:cNvPr id="3" name="Content Placeholder 2"/>
          <p:cNvSpPr>
            <a:spLocks noGrp="1"/>
          </p:cNvSpPr>
          <p:nvPr>
            <p:ph idx="1"/>
          </p:nvPr>
        </p:nvSpPr>
        <p:spPr/>
        <p:txBody>
          <a:bodyPr/>
          <a:lstStyle/>
          <a:p>
            <a:r>
              <a:rPr lang="en-US" b="1" dirty="0" smtClean="0"/>
              <a:t>Noninvasive</a:t>
            </a:r>
            <a:r>
              <a:rPr lang="en-US" dirty="0" smtClean="0"/>
              <a:t> Method of measuring autonomic balance using computer analysis of the variability of heart rate with breathing</a:t>
            </a:r>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266616"/>
            <a:ext cx="6887537" cy="3286584"/>
          </a:xfrm>
          <a:prstGeom prst="rect">
            <a:avLst/>
          </a:prstGeom>
        </p:spPr>
      </p:pic>
    </p:spTree>
    <p:extLst>
      <p:ext uri="{BB962C8B-B14F-4D97-AF65-F5344CB8AC3E}">
        <p14:creationId xmlns:p14="http://schemas.microsoft.com/office/powerpoint/2010/main" val="3314108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HRV in Ancient Times</a:t>
            </a:r>
            <a:endParaRPr lang="en-US" dirty="0"/>
          </a:p>
        </p:txBody>
      </p:sp>
      <p:sp>
        <p:nvSpPr>
          <p:cNvPr id="3" name="Content Placeholder 2"/>
          <p:cNvSpPr>
            <a:spLocks noGrp="1"/>
          </p:cNvSpPr>
          <p:nvPr>
            <p:ph idx="1"/>
          </p:nvPr>
        </p:nvSpPr>
        <p:spPr>
          <a:xfrm>
            <a:off x="457200" y="2362200"/>
            <a:ext cx="8229600" cy="3763963"/>
          </a:xfrm>
        </p:spPr>
        <p:txBody>
          <a:bodyPr>
            <a:normAutofit/>
          </a:bodyPr>
          <a:lstStyle/>
          <a:p>
            <a:pPr marL="0" indent="0">
              <a:buNone/>
            </a:pPr>
            <a:r>
              <a:rPr lang="en-US" i="1" dirty="0"/>
              <a:t>“Variable heartbeat has been considered a sign of good health since the third century by oriental physicians and the scientist Wang-Shu Ho. Ho stated, </a:t>
            </a:r>
            <a:r>
              <a:rPr lang="en-US" b="1" i="1" dirty="0"/>
              <a:t>“If the pattern of the heartbeat becomes regular as the tapping of woodpecker or the dripping of rain from the roof, the patient will be dead in four days.”</a:t>
            </a:r>
            <a:endParaRPr lang="en-US" b="1" dirty="0"/>
          </a:p>
          <a:p>
            <a:pPr marL="0" indent="0">
              <a:buNone/>
            </a:pPr>
            <a:r>
              <a:rPr lang="en-US" sz="1200" dirty="0" err="1"/>
              <a:t>Ahn</a:t>
            </a:r>
            <a:r>
              <a:rPr lang="en-US" sz="1200" dirty="0"/>
              <a:t> AC, </a:t>
            </a:r>
            <a:r>
              <a:rPr lang="en-US" sz="1200" dirty="0" err="1"/>
              <a:t>Nahin</a:t>
            </a:r>
            <a:r>
              <a:rPr lang="en-US" sz="1200" dirty="0"/>
              <a:t> RL, Calabrese C, et al. Applying Principles from Complex Systems to Studying the Efficacy of CAM Therapies. </a:t>
            </a:r>
            <a:r>
              <a:rPr lang="en-US" sz="1200" i="1" dirty="0"/>
              <a:t>J </a:t>
            </a:r>
            <a:r>
              <a:rPr lang="en-US" sz="1200" i="1" dirty="0" err="1"/>
              <a:t>Altern</a:t>
            </a:r>
            <a:r>
              <a:rPr lang="en-US" sz="1200" i="1" dirty="0"/>
              <a:t> Complement Med</a:t>
            </a:r>
            <a:r>
              <a:rPr lang="en-US" sz="1200" dirty="0"/>
              <a:t>. 2010;16(9):1015–22</a:t>
            </a:r>
            <a:r>
              <a:rPr lang="en-US" dirty="0"/>
              <a:t>.</a:t>
            </a:r>
          </a:p>
          <a:p>
            <a:pPr marL="0" indent="0">
              <a:buNone/>
            </a:pPr>
            <a:r>
              <a:rPr lang="en-US" dirty="0"/>
              <a:t> </a:t>
            </a:r>
          </a:p>
          <a:p>
            <a:endParaRPr lang="en-US" dirty="0"/>
          </a:p>
        </p:txBody>
      </p:sp>
      <p:sp>
        <p:nvSpPr>
          <p:cNvPr id="4" name="AutoShape 2" descr="https://mail.aol.com/38848-916/cs_com-6/en-us/mail/get-attachment.aspx?uid=28658542&amp;folder=NewMail&amp;partId=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34752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HRV Measures Autonomic Balance: Stress Levels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1" y="1600200"/>
            <a:ext cx="5562599" cy="5029200"/>
          </a:xfrm>
        </p:spPr>
      </p:pic>
    </p:spTree>
    <p:extLst>
      <p:ext uri="{BB962C8B-B14F-4D97-AF65-F5344CB8AC3E}">
        <p14:creationId xmlns:p14="http://schemas.microsoft.com/office/powerpoint/2010/main" val="254949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 Rate Tracing, Variability!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8705" y="2191310"/>
            <a:ext cx="6906589" cy="3343742"/>
          </a:xfrm>
        </p:spPr>
      </p:pic>
    </p:spTree>
    <p:extLst>
      <p:ext uri="{BB962C8B-B14F-4D97-AF65-F5344CB8AC3E}">
        <p14:creationId xmlns:p14="http://schemas.microsoft.com/office/powerpoint/2010/main" val="6898621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Pink and green">
      <a:dk1>
        <a:sysClr val="windowText" lastClr="000000"/>
      </a:dk1>
      <a:lt1>
        <a:srgbClr val="F8EAEA"/>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29813</TotalTime>
  <Words>3232</Words>
  <Application>Microsoft Office PowerPoint</Application>
  <PresentationFormat>On-screen Show (4:3)</PresentationFormat>
  <Paragraphs>308</Paragraphs>
  <Slides>59</Slides>
  <Notes>39</Notes>
  <HiddenSlides>10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Calibri</vt:lpstr>
      <vt:lpstr>Century Gothic</vt:lpstr>
      <vt:lpstr>Courier New</vt:lpstr>
      <vt:lpstr>Palatino Linotype</vt:lpstr>
      <vt:lpstr>Executive</vt:lpstr>
      <vt:lpstr>Optimizing Acupuncture Treatment using Stress Monitoring </vt:lpstr>
      <vt:lpstr>Balance of Pragmatic and Theoretical Concepts</vt:lpstr>
      <vt:lpstr>HRV May Help to</vt:lpstr>
      <vt:lpstr> Why I became interested in Heart Rate Variability</vt:lpstr>
      <vt:lpstr> Why I became interested in Heart Rate Variability</vt:lpstr>
      <vt:lpstr>What is Heart Rate Variability Monitoring?</vt:lpstr>
      <vt:lpstr>HRV in Ancient Times</vt:lpstr>
      <vt:lpstr>HRV Measures Autonomic Balance: Stress Levels</vt:lpstr>
      <vt:lpstr>Heart Rate Tracing, Variability!</vt:lpstr>
      <vt:lpstr>Between Heaven and Earth</vt:lpstr>
      <vt:lpstr>Ocean Beach</vt:lpstr>
      <vt:lpstr> Why I became interested in Heart Rate Variability</vt:lpstr>
      <vt:lpstr>PowerPoint Presentation</vt:lpstr>
      <vt:lpstr>Applying Principles from Complex Systems to Studying the Efficacy of CAM Therapies</vt:lpstr>
      <vt:lpstr>Applying Principles from Complex Systems to Studying the Efficacy of CAM Therapies</vt:lpstr>
      <vt:lpstr>Applying Principles from Complex Systems to Studying the Efficacy of CAM Therapies</vt:lpstr>
      <vt:lpstr>Applying Principles from Complex Systems to Studying the Efficacy of CAM Therapies</vt:lpstr>
      <vt:lpstr>Applying Principles from Complex Systems to Studying the Efficacy of CAM Therapies</vt:lpstr>
      <vt:lpstr>Why is Heart Rate Variability  relevant to acupuncture? Pragmatic Concerns</vt:lpstr>
      <vt:lpstr>HRV Profile/Stress Reduction May Correlate with Successful Acupuncture Treatment</vt:lpstr>
      <vt:lpstr>Analysis of Heart Rate Variability in Acupuncture Practice: Can It improve outcomes?</vt:lpstr>
      <vt:lpstr>Acupuncture and Migraine and HRV</vt:lpstr>
      <vt:lpstr>HRV May Help to</vt:lpstr>
      <vt:lpstr>Acupuncture HRV Studies</vt:lpstr>
      <vt:lpstr>Does Acupuncture Reduce Stress Over Time? A Clinical Heart Rate Variability Study in Hypertensive Patients</vt:lpstr>
      <vt:lpstr>PowerPoint Presentation</vt:lpstr>
      <vt:lpstr>PowerPoint Presentation</vt:lpstr>
      <vt:lpstr>Patient with Tinnitus : Tinnitus reduced by 2/3</vt:lpstr>
      <vt:lpstr>Acupuncture HRV and Coronary Artery Disease</vt:lpstr>
      <vt:lpstr>Coronary artery disease, Acupuncture and HRV</vt:lpstr>
      <vt:lpstr>HRV May Help to</vt:lpstr>
      <vt:lpstr>HRV Monitoring Protocol</vt:lpstr>
      <vt:lpstr>Causing/Capturing the healing shift</vt:lpstr>
      <vt:lpstr>How to Capture Response</vt:lpstr>
      <vt:lpstr>Do different needling strategies make a difference to HRV profiles and stress reduction ?</vt:lpstr>
      <vt:lpstr>Do different needling strategies make a difference to HRV profiles and stress reduction ?</vt:lpstr>
      <vt:lpstr>Do different needling strategies make a difference to HRV profiles and stress reduction ?</vt:lpstr>
      <vt:lpstr>28 Yr Old Female Headache</vt:lpstr>
      <vt:lpstr>28 Yr Old Female Headache</vt:lpstr>
      <vt:lpstr>28 Yr Old Female Headache</vt:lpstr>
      <vt:lpstr>60 yr old Female: Anxiety and Regional Pain</vt:lpstr>
      <vt:lpstr>60 yr old Female: Anxiety and Regional Pain</vt:lpstr>
      <vt:lpstr>60 yr old Female: Anxiety and Regional Pain</vt:lpstr>
      <vt:lpstr>HRV May Help to</vt:lpstr>
      <vt:lpstr>Going Forward: Needling Strategies to Investigate</vt:lpstr>
      <vt:lpstr>Acupuncture: Elegant Solution</vt:lpstr>
      <vt:lpstr>Can We Make Our Acupuncture Results Reproducible?</vt:lpstr>
      <vt:lpstr>Can We Make all Patients Profound Clinical Responders?</vt:lpstr>
      <vt:lpstr>Contact Information</vt:lpstr>
      <vt:lpstr>Acupuncture, HRV and Constipation Study</vt:lpstr>
      <vt:lpstr>Acupuncture HRV and Coronary Artery Disease </vt:lpstr>
      <vt:lpstr>Acupuncture, HRV and Constipation</vt:lpstr>
      <vt:lpstr>Do different needling strategies make a difference to HRV profiles and stress reduction ?</vt:lpstr>
      <vt:lpstr>HRV May Help to</vt:lpstr>
      <vt:lpstr>Why is Heart Rate Variability  relevant to acupuncture?</vt:lpstr>
      <vt:lpstr>HRV in Ancient Times</vt:lpstr>
      <vt:lpstr>39 Yr old Female: Migraine</vt:lpstr>
      <vt:lpstr>Why is Heart Rate Variability  relevant to acupuncture?</vt:lpstr>
      <vt:lpstr>Auricular Acupuncture</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Hjx is</dc:title>
  <dc:creator>owner</dc:creator>
  <cp:lastModifiedBy>Kristen Sparrow</cp:lastModifiedBy>
  <cp:revision>100</cp:revision>
  <dcterms:created xsi:type="dcterms:W3CDTF">2014-11-02T23:43:29Z</dcterms:created>
  <dcterms:modified xsi:type="dcterms:W3CDTF">2015-02-01T22:38:24Z</dcterms:modified>
</cp:coreProperties>
</file>